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6" r:id="rId2"/>
    <p:sldId id="419" r:id="rId3"/>
    <p:sldId id="391" r:id="rId4"/>
    <p:sldId id="390" r:id="rId5"/>
    <p:sldId id="397" r:id="rId6"/>
    <p:sldId id="282" r:id="rId7"/>
    <p:sldId id="266" r:id="rId8"/>
    <p:sldId id="401" r:id="rId9"/>
    <p:sldId id="395" r:id="rId10"/>
    <p:sldId id="399" r:id="rId11"/>
    <p:sldId id="400" r:id="rId12"/>
    <p:sldId id="403" r:id="rId13"/>
    <p:sldId id="402" r:id="rId14"/>
    <p:sldId id="404" r:id="rId15"/>
    <p:sldId id="406" r:id="rId16"/>
    <p:sldId id="337" r:id="rId17"/>
    <p:sldId id="364" r:id="rId18"/>
    <p:sldId id="408" r:id="rId19"/>
    <p:sldId id="382" r:id="rId20"/>
    <p:sldId id="414" r:id="rId21"/>
    <p:sldId id="416" r:id="rId22"/>
    <p:sldId id="330" r:id="rId23"/>
    <p:sldId id="311" r:id="rId24"/>
    <p:sldId id="417" r:id="rId25"/>
    <p:sldId id="380" r:id="rId26"/>
    <p:sldId id="318" r:id="rId27"/>
    <p:sldId id="314" r:id="rId28"/>
    <p:sldId id="385" r:id="rId29"/>
    <p:sldId id="415" r:id="rId30"/>
    <p:sldId id="354" r:id="rId31"/>
    <p:sldId id="413" r:id="rId32"/>
    <p:sldId id="355" r:id="rId33"/>
    <p:sldId id="280" r:id="rId34"/>
    <p:sldId id="418" r:id="rId35"/>
    <p:sldId id="281"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243"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D3094A-2BD0-45DC-8EE2-B33A44C0B066}" type="datetimeFigureOut">
              <a:rPr lang="ru-RU" smtClean="0"/>
              <a:pPr/>
              <a:t>16.03.2024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A25115-1758-48C5-ADEC-09DACE7DEFC0}" type="slidenum">
              <a:rPr lang="ru-RU" smtClean="0"/>
              <a:pPr/>
              <a:t>‹#›</a:t>
            </a:fld>
            <a:endParaRPr lang="ru-RU"/>
          </a:p>
        </p:txBody>
      </p:sp>
    </p:spTree>
    <p:extLst>
      <p:ext uri="{BB962C8B-B14F-4D97-AF65-F5344CB8AC3E}">
        <p14:creationId xmlns:p14="http://schemas.microsoft.com/office/powerpoint/2010/main" val="3028437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A25115-1758-48C5-ADEC-09DACE7DEFC0}" type="slidenum">
              <a:rPr lang="ru-RU" smtClean="0"/>
              <a:pPr/>
              <a:t>1</a:t>
            </a:fld>
            <a:endParaRPr lang="ru-RU"/>
          </a:p>
        </p:txBody>
      </p:sp>
    </p:spTree>
    <p:extLst>
      <p:ext uri="{BB962C8B-B14F-4D97-AF65-F5344CB8AC3E}">
        <p14:creationId xmlns:p14="http://schemas.microsoft.com/office/powerpoint/2010/main" val="309036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A25115-1758-48C5-ADEC-09DACE7DEFC0}" type="slidenum">
              <a:rPr lang="ru-RU" smtClean="0"/>
              <a:pPr/>
              <a:t>7</a:t>
            </a:fld>
            <a:endParaRPr lang="ru-RU"/>
          </a:p>
        </p:txBody>
      </p:sp>
    </p:spTree>
    <p:extLst>
      <p:ext uri="{BB962C8B-B14F-4D97-AF65-F5344CB8AC3E}">
        <p14:creationId xmlns:p14="http://schemas.microsoft.com/office/powerpoint/2010/main" val="4279449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A25115-1758-48C5-ADEC-09DACE7DEFC0}"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2641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765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8C256AB-38B6-42C8-BE14-B0508840B8D6}"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570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A25115-1758-48C5-ADEC-09DACE7DEFC0}" type="slidenum">
              <a:rPr lang="ru-RU" smtClean="0"/>
              <a:pPr/>
              <a:t>33</a:t>
            </a:fld>
            <a:endParaRPr lang="ru-RU"/>
          </a:p>
        </p:txBody>
      </p:sp>
    </p:spTree>
    <p:extLst>
      <p:ext uri="{BB962C8B-B14F-4D97-AF65-F5344CB8AC3E}">
        <p14:creationId xmlns:p14="http://schemas.microsoft.com/office/powerpoint/2010/main" val="27266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A25115-1758-48C5-ADEC-09DACE7DEFC0}" type="slidenum">
              <a:rPr lang="ru-RU" smtClean="0"/>
              <a:pPr/>
              <a:t>35</a:t>
            </a:fld>
            <a:endParaRPr lang="ru-RU"/>
          </a:p>
        </p:txBody>
      </p:sp>
    </p:spTree>
    <p:extLst>
      <p:ext uri="{BB962C8B-B14F-4D97-AF65-F5344CB8AC3E}">
        <p14:creationId xmlns:p14="http://schemas.microsoft.com/office/powerpoint/2010/main" val="4131296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pPr/>
              <a:t>16.03.2024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16.03.2024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B19B0651-EE4F-4900-A07F-96A6BFA9D0F0}"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16.03.2024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16.03.2024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B19B0651-EE4F-4900-A07F-96A6BFA9D0F0}" type="slidenum">
              <a:rPr lang="ru-RU" smtClean="0"/>
              <a:pPr/>
              <a:t>‹#›</a:t>
            </a:fld>
            <a:endParaRPr lang="ru-RU"/>
          </a:p>
        </p:txBody>
      </p:sp>
      <p:sp>
        <p:nvSpPr>
          <p:cNvPr id="8" name="Объект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16.03.2024</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B4C71EC6-210F-42DE-9C53-41977AD35B3D}" type="datetimeFigureOut">
              <a:rPr lang="ru-RU" smtClean="0"/>
              <a:pPr/>
              <a:t>16.03.2024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pPr/>
              <a:t>16.03.2024</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Объект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Объект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B19B0651-EE4F-4900-A07F-96A6BFA9D0F0}"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16.03.2024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B4C71EC6-210F-42DE-9C53-41977AD35B3D}" type="datetimeFigureOut">
              <a:rPr lang="ru-RU" smtClean="0"/>
              <a:pPr/>
              <a:t>16.03.2024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Объект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19B0651-EE4F-4900-A07F-96A6BFA9D0F0}"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16.03.2024</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B19B0651-EE4F-4900-A07F-96A6BFA9D0F0}"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B4C71EC6-210F-42DE-9C53-41977AD35B3D}" type="datetimeFigureOut">
              <a:rPr lang="ru-RU" smtClean="0"/>
              <a:pPr/>
              <a:t>16.03.2024</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4C71EC6-210F-42DE-9C53-41977AD35B3D}" type="datetimeFigureOut">
              <a:rPr lang="ru-RU" smtClean="0"/>
              <a:pPr/>
              <a:t>16.03.2024</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9B0651-EE4F-4900-A07F-96A6BFA9D0F0}"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15616" y="3114674"/>
            <a:ext cx="7056783" cy="3194645"/>
          </a:xfrm>
        </p:spPr>
        <p:txBody>
          <a:bodyPr>
            <a:normAutofit/>
          </a:bodyPr>
          <a:lstStyle/>
          <a:p>
            <a:r>
              <a:rPr lang="ru-RU" sz="3600" dirty="0" smtClean="0">
                <a:solidFill>
                  <a:srgbClr val="FF0000"/>
                </a:solidFill>
              </a:rPr>
              <a:t>Родительское собрание</a:t>
            </a:r>
          </a:p>
          <a:p>
            <a:r>
              <a:rPr lang="ru-RU" sz="2400" dirty="0" smtClean="0">
                <a:solidFill>
                  <a:srgbClr val="002060"/>
                </a:solidFill>
                <a:latin typeface="Times New Roman" pitchFamily="18" charset="0"/>
                <a:cs typeface="Times New Roman" pitchFamily="18" charset="0"/>
              </a:rPr>
              <a:t>Организация Приёма  в 1 класс</a:t>
            </a:r>
          </a:p>
          <a:p>
            <a:endParaRPr lang="ru-RU" sz="2400" dirty="0" smtClean="0">
              <a:solidFill>
                <a:srgbClr val="002060"/>
              </a:solidFill>
              <a:latin typeface="Times New Roman" pitchFamily="18" charset="0"/>
              <a:cs typeface="Times New Roman" pitchFamily="18" charset="0"/>
            </a:endParaRPr>
          </a:p>
          <a:p>
            <a:endParaRPr lang="ru-RU" sz="2400" dirty="0">
              <a:solidFill>
                <a:srgbClr val="002060"/>
              </a:solidFill>
              <a:latin typeface="Times New Roman" pitchFamily="18" charset="0"/>
              <a:cs typeface="Times New Roman" pitchFamily="18" charset="0"/>
            </a:endParaRPr>
          </a:p>
          <a:p>
            <a:r>
              <a:rPr lang="ru-RU" sz="2400" dirty="0" smtClean="0">
                <a:solidFill>
                  <a:srgbClr val="002060"/>
                </a:solidFill>
                <a:latin typeface="Times New Roman" pitchFamily="18" charset="0"/>
                <a:cs typeface="Times New Roman" pitchFamily="18" charset="0"/>
              </a:rPr>
              <a:t>2024/2025 учебный год</a:t>
            </a:r>
            <a:endParaRPr lang="ru-RU" sz="2400" dirty="0">
              <a:solidFill>
                <a:srgbClr val="002060"/>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539552" y="-1539552"/>
            <a:ext cx="7772400" cy="2784402"/>
          </a:xfrm>
        </p:spPr>
        <p:txBody>
          <a:bodyPr/>
          <a:lstStyle/>
          <a:p>
            <a:endParaRPr lang="ru-RU" dirty="0"/>
          </a:p>
        </p:txBody>
      </p:sp>
    </p:spTree>
    <p:extLst>
      <p:ext uri="{BB962C8B-B14F-4D97-AF65-F5344CB8AC3E}">
        <p14:creationId xmlns:p14="http://schemas.microsoft.com/office/powerpoint/2010/main" val="1542928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184176"/>
          </a:xfrm>
        </p:spPr>
        <p:txBody>
          <a:bodyPr>
            <a:normAutofit/>
          </a:bodyPr>
          <a:lstStyle/>
          <a:p>
            <a:r>
              <a:rPr lang="ru-RU" b="1" dirty="0">
                <a:solidFill>
                  <a:srgbClr val="FF0000"/>
                </a:solidFill>
              </a:rPr>
              <a:t>Какие льготные категории учитываются при приёме в школу?</a:t>
            </a:r>
          </a:p>
        </p:txBody>
      </p:sp>
      <p:sp>
        <p:nvSpPr>
          <p:cNvPr id="3" name="Объект 2"/>
          <p:cNvSpPr>
            <a:spLocks noGrp="1"/>
          </p:cNvSpPr>
          <p:nvPr>
            <p:ph sz="quarter" idx="1"/>
          </p:nvPr>
        </p:nvSpPr>
        <p:spPr/>
        <p:txBody>
          <a:bodyPr>
            <a:normAutofit fontScale="85000" lnSpcReduction="20000"/>
          </a:bodyPr>
          <a:lstStyle/>
          <a:p>
            <a:pPr marL="0" indent="0">
              <a:buNone/>
            </a:pPr>
            <a:r>
              <a:rPr lang="ru-RU" b="1" dirty="0" smtClean="0"/>
              <a:t>   Во внеочередном порядке:</a:t>
            </a:r>
          </a:p>
          <a:p>
            <a:r>
              <a:rPr lang="ru-RU" sz="2800" dirty="0"/>
              <a:t>Дети военнослужащих</a:t>
            </a:r>
          </a:p>
          <a:p>
            <a:pPr marL="0" indent="0">
              <a:buNone/>
            </a:pPr>
            <a:r>
              <a:rPr lang="ru-RU" sz="2800" dirty="0" smtClean="0"/>
              <a:t>    (</a:t>
            </a:r>
            <a:r>
              <a:rPr lang="ru-RU" sz="2800" dirty="0"/>
              <a:t>ч.6 ст.19 закона о статусе военнослужащих)</a:t>
            </a:r>
          </a:p>
          <a:p>
            <a:pPr marL="0" indent="0">
              <a:buNone/>
            </a:pPr>
            <a:endParaRPr lang="ru-RU" b="1" dirty="0" smtClean="0"/>
          </a:p>
          <a:p>
            <a:pPr marL="0" indent="0">
              <a:buNone/>
            </a:pPr>
            <a:r>
              <a:rPr lang="ru-RU" b="1" dirty="0" smtClean="0"/>
              <a:t>    В </a:t>
            </a:r>
            <a:r>
              <a:rPr lang="ru-RU" b="1" dirty="0"/>
              <a:t>первоочередном порядке: </a:t>
            </a:r>
            <a:endParaRPr lang="ru-RU" b="1" dirty="0" smtClean="0"/>
          </a:p>
          <a:p>
            <a:r>
              <a:rPr lang="ru-RU" dirty="0" smtClean="0"/>
              <a:t>- </a:t>
            </a:r>
            <a:r>
              <a:rPr lang="ru-RU" dirty="0"/>
              <a:t>дети сотрудников полиции, </a:t>
            </a:r>
            <a:endParaRPr lang="ru-RU" dirty="0" smtClean="0"/>
          </a:p>
          <a:p>
            <a:r>
              <a:rPr lang="ru-RU" dirty="0" smtClean="0"/>
              <a:t>- </a:t>
            </a:r>
            <a:r>
              <a:rPr lang="ru-RU" dirty="0"/>
              <a:t>дети сотрудников МЧС, </a:t>
            </a:r>
            <a:endParaRPr lang="ru-RU" dirty="0" smtClean="0"/>
          </a:p>
          <a:p>
            <a:r>
              <a:rPr lang="ru-RU" dirty="0" smtClean="0"/>
              <a:t>- </a:t>
            </a:r>
            <a:r>
              <a:rPr lang="ru-RU" dirty="0"/>
              <a:t>а также, дети которые попадают под действие закона о социальных гарантиях (ФЗ от 30.12.2012 № 283-ФЗ «О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a:t>
            </a:r>
          </a:p>
        </p:txBody>
      </p:sp>
    </p:spTree>
    <p:extLst>
      <p:ext uri="{BB962C8B-B14F-4D97-AF65-F5344CB8AC3E}">
        <p14:creationId xmlns:p14="http://schemas.microsoft.com/office/powerpoint/2010/main" val="363931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968152"/>
          </a:xfrm>
        </p:spPr>
        <p:txBody>
          <a:bodyPr>
            <a:normAutofit fontScale="90000"/>
          </a:bodyPr>
          <a:lstStyle/>
          <a:p>
            <a:r>
              <a:rPr lang="ru-RU" b="1" dirty="0">
                <a:solidFill>
                  <a:srgbClr val="FF0000"/>
                </a:solidFill>
              </a:rPr>
              <a:t>Какие льготные категории учитываются при приёме в школу?</a:t>
            </a:r>
            <a:endParaRPr lang="ru-RU" dirty="0"/>
          </a:p>
        </p:txBody>
      </p:sp>
      <p:sp>
        <p:nvSpPr>
          <p:cNvPr id="3" name="Объект 2"/>
          <p:cNvSpPr>
            <a:spLocks noGrp="1"/>
          </p:cNvSpPr>
          <p:nvPr>
            <p:ph sz="quarter" idx="1"/>
          </p:nvPr>
        </p:nvSpPr>
        <p:spPr/>
        <p:txBody>
          <a:bodyPr/>
          <a:lstStyle/>
          <a:p>
            <a:pPr marL="0" indent="0">
              <a:buNone/>
            </a:pPr>
            <a:r>
              <a:rPr lang="ru-RU" b="1" dirty="0"/>
              <a:t>Право преимущественного приёма в школу: </a:t>
            </a:r>
            <a:endParaRPr lang="ru-RU" b="1" dirty="0" smtClean="0"/>
          </a:p>
          <a:p>
            <a:r>
              <a:rPr lang="ru-RU" dirty="0" smtClean="0"/>
              <a:t>-</a:t>
            </a:r>
            <a:r>
              <a:rPr lang="ru-RU" dirty="0"/>
              <a:t>полнородные и </a:t>
            </a:r>
            <a:r>
              <a:rPr lang="ru-RU" dirty="0" err="1"/>
              <a:t>неполнородные</a:t>
            </a:r>
            <a:r>
              <a:rPr lang="ru-RU" dirty="0"/>
              <a:t> братья и сестры (ФЗ от 2.07.2021 г. №310-ФЗ), </a:t>
            </a:r>
            <a:endParaRPr lang="ru-RU" dirty="0" smtClean="0"/>
          </a:p>
          <a:p>
            <a:r>
              <a:rPr lang="ru-RU" dirty="0" smtClean="0"/>
              <a:t>в </a:t>
            </a:r>
            <a:r>
              <a:rPr lang="ru-RU" dirty="0"/>
              <a:t>том числе дети, находящиеся под опекой или попечительством, усыновлённые (удочерённые), в </a:t>
            </a:r>
            <a:r>
              <a:rPr lang="ru-RU" dirty="0" err="1"/>
              <a:t>т.ч</a:t>
            </a:r>
            <a:r>
              <a:rPr lang="ru-RU" dirty="0"/>
              <a:t>. из приёмной семьи (ФЗ от 21.11.2022 г.№456-ФЗ</a:t>
            </a:r>
          </a:p>
        </p:txBody>
      </p:sp>
    </p:spTree>
    <p:extLst>
      <p:ext uri="{BB962C8B-B14F-4D97-AF65-F5344CB8AC3E}">
        <p14:creationId xmlns:p14="http://schemas.microsoft.com/office/powerpoint/2010/main" val="869279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040160"/>
          </a:xfrm>
        </p:spPr>
        <p:txBody>
          <a:bodyPr>
            <a:normAutofit fontScale="90000"/>
          </a:bodyPr>
          <a:lstStyle/>
          <a:p>
            <a:r>
              <a:rPr lang="ru-RU" b="1" dirty="0">
                <a:solidFill>
                  <a:srgbClr val="FF0000"/>
                </a:solidFill>
              </a:rPr>
              <a:t>В каком случае могут отказать в приёме документов?</a:t>
            </a:r>
          </a:p>
        </p:txBody>
      </p:sp>
      <p:sp>
        <p:nvSpPr>
          <p:cNvPr id="3" name="Объект 2"/>
          <p:cNvSpPr>
            <a:spLocks noGrp="1"/>
          </p:cNvSpPr>
          <p:nvPr>
            <p:ph sz="quarter" idx="1"/>
          </p:nvPr>
        </p:nvSpPr>
        <p:spPr/>
        <p:txBody>
          <a:bodyPr>
            <a:normAutofit fontScale="92500"/>
          </a:bodyPr>
          <a:lstStyle/>
          <a:p>
            <a:r>
              <a:rPr lang="ru-RU" sz="3200" dirty="0"/>
              <a:t>в школе нет свободных мест; </a:t>
            </a:r>
            <a:endParaRPr lang="ru-RU" sz="3200" dirty="0" smtClean="0"/>
          </a:p>
          <a:p>
            <a:r>
              <a:rPr lang="ru-RU" sz="3200" dirty="0" smtClean="0"/>
              <a:t>• </a:t>
            </a:r>
            <a:r>
              <a:rPr lang="ru-RU" sz="3200" dirty="0"/>
              <a:t>представлен неполный пакет документов; </a:t>
            </a:r>
            <a:endParaRPr lang="ru-RU" sz="3200" dirty="0" smtClean="0"/>
          </a:p>
          <a:p>
            <a:r>
              <a:rPr lang="ru-RU" sz="3200" dirty="0" smtClean="0"/>
              <a:t>• </a:t>
            </a:r>
            <a:r>
              <a:rPr lang="ru-RU" sz="3200" dirty="0"/>
              <a:t>представленные документы утратили силу; </a:t>
            </a:r>
            <a:endParaRPr lang="ru-RU" sz="3200" dirty="0" smtClean="0"/>
          </a:p>
          <a:p>
            <a:r>
              <a:rPr lang="ru-RU" sz="3200" dirty="0" smtClean="0"/>
              <a:t>• </a:t>
            </a:r>
            <a:r>
              <a:rPr lang="ru-RU" sz="3200" dirty="0"/>
              <a:t>ошибки в </a:t>
            </a:r>
            <a:r>
              <a:rPr lang="ru-RU" sz="3200" dirty="0" smtClean="0"/>
              <a:t>документах;</a:t>
            </a:r>
          </a:p>
          <a:p>
            <a:r>
              <a:rPr lang="ru-RU" sz="3200" dirty="0" smtClean="0"/>
              <a:t>возрастные  ограничения.</a:t>
            </a:r>
          </a:p>
          <a:p>
            <a:pPr lvl="0" algn="ctr">
              <a:buClr>
                <a:srgbClr val="D16349"/>
              </a:buClr>
            </a:pPr>
            <a:r>
              <a:rPr lang="ru-RU" sz="1800" dirty="0">
                <a:solidFill>
                  <a:prstClr val="black"/>
                </a:solidFill>
              </a:rPr>
              <a:t>(п.15. Порядка приёма граждан на обучение по образовательным программам начального общего, основного общего и среднего общего образования, утв. приказом Министерства просвещения РФ от 02.09.2020 г. №458</a:t>
            </a:r>
          </a:p>
          <a:p>
            <a:pPr marL="0" indent="0">
              <a:buNone/>
            </a:pPr>
            <a:endParaRPr lang="ru-RU" sz="3200" dirty="0"/>
          </a:p>
        </p:txBody>
      </p:sp>
    </p:spTree>
    <p:extLst>
      <p:ext uri="{BB962C8B-B14F-4D97-AF65-F5344CB8AC3E}">
        <p14:creationId xmlns:p14="http://schemas.microsoft.com/office/powerpoint/2010/main" val="795823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040160"/>
          </a:xfrm>
        </p:spPr>
        <p:txBody>
          <a:bodyPr>
            <a:normAutofit fontScale="90000"/>
          </a:bodyPr>
          <a:lstStyle/>
          <a:p>
            <a:r>
              <a:rPr lang="ru-RU" b="1" i="1" dirty="0">
                <a:solidFill>
                  <a:srgbClr val="FF0000"/>
                </a:solidFill>
              </a:rPr>
              <a:t>Кто подаёт документы в первый класс?</a:t>
            </a:r>
          </a:p>
        </p:txBody>
      </p:sp>
      <p:sp>
        <p:nvSpPr>
          <p:cNvPr id="3" name="Объект 2"/>
          <p:cNvSpPr>
            <a:spLocks noGrp="1"/>
          </p:cNvSpPr>
          <p:nvPr>
            <p:ph sz="quarter" idx="1"/>
          </p:nvPr>
        </p:nvSpPr>
        <p:spPr/>
        <p:txBody>
          <a:bodyPr>
            <a:normAutofit/>
          </a:bodyPr>
          <a:lstStyle/>
          <a:p>
            <a:r>
              <a:rPr lang="ru-RU" sz="3200" dirty="0"/>
              <a:t>родители; </a:t>
            </a:r>
            <a:endParaRPr lang="ru-RU" sz="3200" dirty="0" smtClean="0"/>
          </a:p>
          <a:p>
            <a:r>
              <a:rPr lang="ru-RU" sz="3200" dirty="0" smtClean="0"/>
              <a:t>• </a:t>
            </a:r>
            <a:r>
              <a:rPr lang="ru-RU" sz="3200" dirty="0"/>
              <a:t>законные представители ребенка (документ об установлении опеки над ребенком); </a:t>
            </a:r>
            <a:endParaRPr lang="ru-RU" sz="3200" dirty="0" smtClean="0"/>
          </a:p>
          <a:p>
            <a:r>
              <a:rPr lang="ru-RU" sz="3200" dirty="0" smtClean="0"/>
              <a:t>• </a:t>
            </a:r>
            <a:r>
              <a:rPr lang="ru-RU" sz="3200" dirty="0"/>
              <a:t>другие родственники ребёнка при наличии нотариально оформленной доверенности</a:t>
            </a:r>
          </a:p>
        </p:txBody>
      </p:sp>
    </p:spTree>
    <p:extLst>
      <p:ext uri="{BB962C8B-B14F-4D97-AF65-F5344CB8AC3E}">
        <p14:creationId xmlns:p14="http://schemas.microsoft.com/office/powerpoint/2010/main" val="1092560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Как подать документы в школу?</a:t>
            </a:r>
          </a:p>
        </p:txBody>
      </p:sp>
      <p:sp>
        <p:nvSpPr>
          <p:cNvPr id="5" name="Прямоугольник 4"/>
          <p:cNvSpPr/>
          <p:nvPr/>
        </p:nvSpPr>
        <p:spPr>
          <a:xfrm>
            <a:off x="683568" y="5301208"/>
            <a:ext cx="7092280" cy="830997"/>
          </a:xfrm>
          <a:prstGeom prst="rect">
            <a:avLst/>
          </a:prstGeom>
        </p:spPr>
        <p:txBody>
          <a:bodyPr wrap="square">
            <a:spAutoFit/>
          </a:bodyPr>
          <a:lstStyle/>
          <a:p>
            <a:pPr algn="just"/>
            <a:r>
              <a:rPr lang="ru-RU" sz="2400" b="1" dirty="0">
                <a:solidFill>
                  <a:srgbClr val="FF0000"/>
                </a:solidFill>
              </a:rPr>
              <a:t>Документы в первый класс подаются ОДНИМ из перечисленных способов </a:t>
            </a:r>
          </a:p>
        </p:txBody>
      </p:sp>
      <p:sp>
        <p:nvSpPr>
          <p:cNvPr id="3" name="Объект 2"/>
          <p:cNvSpPr>
            <a:spLocks noGrp="1"/>
          </p:cNvSpPr>
          <p:nvPr>
            <p:ph sz="quarter" idx="1"/>
          </p:nvPr>
        </p:nvSpPr>
        <p:spPr/>
        <p:txBody>
          <a:bodyPr>
            <a:normAutofit/>
          </a:bodyPr>
          <a:lstStyle/>
          <a:p>
            <a:r>
              <a:rPr lang="ru-RU" sz="3600" dirty="0" smtClean="0"/>
              <a:t>1. Через портал ЕГПУ (</a:t>
            </a:r>
            <a:r>
              <a:rPr lang="ru-RU" sz="3600" dirty="0" err="1" smtClean="0"/>
              <a:t>Госуслуги</a:t>
            </a:r>
            <a:r>
              <a:rPr lang="ru-RU" sz="3600" dirty="0" smtClean="0"/>
              <a:t>)</a:t>
            </a:r>
          </a:p>
          <a:p>
            <a:r>
              <a:rPr lang="ru-RU" sz="3600" dirty="0" smtClean="0"/>
              <a:t>2.Лично в Учреждение</a:t>
            </a:r>
          </a:p>
          <a:p>
            <a:r>
              <a:rPr lang="ru-RU" sz="3600" dirty="0" smtClean="0"/>
              <a:t>3. Через операторов почтовой связи общего пользования заказным письмом с уведомлением о вручении</a:t>
            </a:r>
            <a:endParaRPr lang="ru-RU" sz="3600" dirty="0"/>
          </a:p>
        </p:txBody>
      </p:sp>
    </p:spTree>
    <p:extLst>
      <p:ext uri="{BB962C8B-B14F-4D97-AF65-F5344CB8AC3E}">
        <p14:creationId xmlns:p14="http://schemas.microsoft.com/office/powerpoint/2010/main" val="2693879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rgbClr val="FF0000"/>
                </a:solidFill>
              </a:rPr>
              <a:t>ПРИЕМ В 1 КЛАСС</a:t>
            </a:r>
            <a:endParaRPr lang="ru-RU" sz="3600" b="1" dirty="0">
              <a:solidFill>
                <a:srgbClr val="FF0000"/>
              </a:solidFill>
            </a:endParaRPr>
          </a:p>
        </p:txBody>
      </p:sp>
      <p:sp>
        <p:nvSpPr>
          <p:cNvPr id="3" name="Объект 2"/>
          <p:cNvSpPr>
            <a:spLocks noGrp="1"/>
          </p:cNvSpPr>
          <p:nvPr>
            <p:ph sz="quarter" idx="1"/>
          </p:nvPr>
        </p:nvSpPr>
        <p:spPr>
          <a:xfrm>
            <a:off x="323528" y="1556792"/>
            <a:ext cx="8503920" cy="4572000"/>
          </a:xfrm>
        </p:spPr>
        <p:txBody>
          <a:bodyPr>
            <a:normAutofit/>
          </a:bodyPr>
          <a:lstStyle/>
          <a:p>
            <a:pPr algn="ctr"/>
            <a:r>
              <a:rPr lang="ru-RU" sz="3200" b="1" dirty="0" smtClean="0">
                <a:solidFill>
                  <a:srgbClr val="0070C0"/>
                </a:solidFill>
              </a:rPr>
              <a:t>График приема заявлений в 1 класс</a:t>
            </a:r>
            <a:br>
              <a:rPr lang="ru-RU" sz="3200" b="1" dirty="0" smtClean="0">
                <a:solidFill>
                  <a:srgbClr val="0070C0"/>
                </a:solidFill>
              </a:rPr>
            </a:br>
            <a:r>
              <a:rPr lang="ru-RU" sz="3200" b="1" dirty="0" smtClean="0">
                <a:solidFill>
                  <a:srgbClr val="0070C0"/>
                </a:solidFill>
              </a:rPr>
              <a:t>(лично в школе)</a:t>
            </a:r>
          </a:p>
          <a:p>
            <a:pPr marL="0" indent="0" algn="ctr">
              <a:buNone/>
            </a:pPr>
            <a:r>
              <a:rPr lang="ru-RU" sz="4000" b="1" i="1" dirty="0" smtClean="0">
                <a:solidFill>
                  <a:srgbClr val="000000"/>
                </a:solidFill>
                <a:latin typeface="Times New Roman" panose="02020603050405020304" pitchFamily="18" charset="0"/>
                <a:cs typeface="Times New Roman" panose="02020603050405020304" pitchFamily="18" charset="0"/>
              </a:rPr>
              <a:t>Вторник</a:t>
            </a:r>
            <a:r>
              <a:rPr lang="ru-RU" sz="4000" b="1" i="1" dirty="0">
                <a:solidFill>
                  <a:srgbClr val="000000"/>
                </a:solidFill>
                <a:latin typeface="Times New Roman" panose="02020603050405020304" pitchFamily="18" charset="0"/>
                <a:cs typeface="Times New Roman" panose="02020603050405020304" pitchFamily="18" charset="0"/>
              </a:rPr>
              <a:t>, </a:t>
            </a:r>
            <a:r>
              <a:rPr lang="ru-RU" sz="4000" b="1" i="1" dirty="0" smtClean="0">
                <a:solidFill>
                  <a:srgbClr val="000000"/>
                </a:solidFill>
                <a:latin typeface="Times New Roman" panose="02020603050405020304" pitchFamily="18" charset="0"/>
                <a:cs typeface="Times New Roman" panose="02020603050405020304" pitchFamily="18" charset="0"/>
              </a:rPr>
              <a:t>четверг</a:t>
            </a:r>
            <a:r>
              <a:rPr lang="ru-RU" sz="4000" b="1" i="1" dirty="0" smtClean="0">
                <a:solidFill>
                  <a:srgbClr val="000000"/>
                </a:solidFill>
                <a:latin typeface="Times New Roman" panose="02020603050405020304" pitchFamily="18" charset="0"/>
                <a:cs typeface="Times New Roman" panose="02020603050405020304" pitchFamily="18" charset="0"/>
              </a:rPr>
              <a:t> </a:t>
            </a:r>
            <a:r>
              <a:rPr lang="ru-RU" sz="4000" b="1" i="1" dirty="0">
                <a:solidFill>
                  <a:srgbClr val="000000"/>
                </a:solidFill>
                <a:latin typeface="Times New Roman" panose="02020603050405020304" pitchFamily="18" charset="0"/>
                <a:cs typeface="Times New Roman" panose="02020603050405020304" pitchFamily="18" charset="0"/>
              </a:rPr>
              <a:t>с </a:t>
            </a:r>
            <a:r>
              <a:rPr lang="ru-RU" sz="4000" b="1" i="1" dirty="0" smtClean="0">
                <a:solidFill>
                  <a:srgbClr val="000000"/>
                </a:solidFill>
                <a:latin typeface="Times New Roman" panose="02020603050405020304" pitchFamily="18" charset="0"/>
                <a:cs typeface="Times New Roman" panose="02020603050405020304" pitchFamily="18" charset="0"/>
              </a:rPr>
              <a:t>11.00 </a:t>
            </a:r>
            <a:r>
              <a:rPr lang="ru-RU" sz="4000" b="1" i="1" dirty="0">
                <a:solidFill>
                  <a:srgbClr val="000000"/>
                </a:solidFill>
                <a:latin typeface="Times New Roman" panose="02020603050405020304" pitchFamily="18" charset="0"/>
                <a:cs typeface="Times New Roman" panose="02020603050405020304" pitchFamily="18" charset="0"/>
              </a:rPr>
              <a:t>до </a:t>
            </a:r>
            <a:r>
              <a:rPr lang="ru-RU" sz="4000" b="1" i="1" dirty="0" smtClean="0">
                <a:solidFill>
                  <a:srgbClr val="000000"/>
                </a:solidFill>
                <a:latin typeface="Times New Roman" panose="02020603050405020304" pitchFamily="18" charset="0"/>
                <a:cs typeface="Times New Roman" panose="02020603050405020304" pitchFamily="18" charset="0"/>
              </a:rPr>
              <a:t>15.00</a:t>
            </a:r>
            <a:endParaRPr lang="ru-RU" sz="4000" b="1" i="1"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ru-RU" sz="4000" b="1" i="1" dirty="0" smtClean="0">
                <a:solidFill>
                  <a:srgbClr val="000000"/>
                </a:solidFill>
                <a:latin typeface="Times New Roman" panose="02020603050405020304" pitchFamily="18" charset="0"/>
                <a:cs typeface="Times New Roman" panose="02020603050405020304" pitchFamily="18" charset="0"/>
              </a:rPr>
              <a:t>Канцелярия</a:t>
            </a:r>
          </a:p>
          <a:p>
            <a:pPr marL="0" indent="0" algn="ctr">
              <a:buNone/>
            </a:pPr>
            <a:endParaRPr lang="ru-RU" sz="4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87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908720"/>
            <a:ext cx="6696744" cy="2585323"/>
          </a:xfrm>
          <a:prstGeom prst="rect">
            <a:avLst/>
          </a:prstGeom>
        </p:spPr>
        <p:txBody>
          <a:bodyPr wrap="square">
            <a:spAutoFit/>
          </a:bodyPr>
          <a:lstStyle/>
          <a:p>
            <a:pPr algn="ctr"/>
            <a:endParaRPr lang="ru-RU" sz="5400" b="1" i="1" dirty="0" smtClean="0">
              <a:solidFill>
                <a:srgbClr val="FF0000"/>
              </a:solidFill>
              <a:latin typeface="Times New Roman" panose="02020603050405020304" pitchFamily="18" charset="0"/>
              <a:ea typeface="+mj-ea"/>
              <a:cs typeface="Times New Roman" panose="02020603050405020304" pitchFamily="18" charset="0"/>
            </a:endParaRPr>
          </a:p>
          <a:p>
            <a:pPr algn="ctr"/>
            <a:r>
              <a:rPr lang="ru-RU" sz="5400" b="1" i="1" dirty="0" smtClean="0">
                <a:solidFill>
                  <a:srgbClr val="FF0000"/>
                </a:solidFill>
                <a:latin typeface="Times New Roman" panose="02020603050405020304" pitchFamily="18" charset="0"/>
                <a:ea typeface="+mj-ea"/>
                <a:cs typeface="Times New Roman" panose="02020603050405020304" pitchFamily="18" charset="0"/>
              </a:rPr>
              <a:t>Этапы </a:t>
            </a:r>
            <a:r>
              <a:rPr lang="ru-RU" sz="5400" b="1" i="1" dirty="0">
                <a:solidFill>
                  <a:srgbClr val="FF0000"/>
                </a:solidFill>
                <a:latin typeface="Times New Roman" panose="02020603050405020304" pitchFamily="18" charset="0"/>
                <a:ea typeface="+mj-ea"/>
                <a:cs typeface="Times New Roman" panose="02020603050405020304" pitchFamily="18" charset="0"/>
              </a:rPr>
              <a:t>подачи заявлений</a:t>
            </a:r>
            <a:endParaRPr lang="ru-RU" sz="5400" dirty="0"/>
          </a:p>
        </p:txBody>
      </p:sp>
    </p:spTree>
    <p:extLst>
      <p:ext uri="{BB962C8B-B14F-4D97-AF65-F5344CB8AC3E}">
        <p14:creationId xmlns:p14="http://schemas.microsoft.com/office/powerpoint/2010/main" val="2367915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lvl="0">
              <a:spcBef>
                <a:spcPct val="20000"/>
              </a:spcBef>
            </a:pPr>
            <a:r>
              <a:rPr lang="ru-RU" sz="7200" b="1" cap="all" spc="250" dirty="0">
                <a:solidFill>
                  <a:srgbClr val="646B86"/>
                </a:solidFill>
                <a:latin typeface="Comic Sans MS" panose="030F0702030302020204" pitchFamily="66" charset="0"/>
                <a:ea typeface="+mn-ea"/>
                <a:cs typeface="+mn-cs"/>
              </a:rPr>
              <a:t>1 волна</a:t>
            </a:r>
            <a:br>
              <a:rPr lang="ru-RU" sz="7200" b="1" cap="all" spc="250" dirty="0">
                <a:solidFill>
                  <a:srgbClr val="646B86"/>
                </a:solidFill>
                <a:latin typeface="Comic Sans MS" panose="030F0702030302020204" pitchFamily="66" charset="0"/>
                <a:ea typeface="+mn-ea"/>
                <a:cs typeface="+mn-cs"/>
              </a:rPr>
            </a:br>
            <a:endParaRPr lang="ru-RU" dirty="0"/>
          </a:p>
        </p:txBody>
      </p:sp>
      <p:sp>
        <p:nvSpPr>
          <p:cNvPr id="5" name="Текст 4"/>
          <p:cNvSpPr>
            <a:spLocks noGrp="1"/>
          </p:cNvSpPr>
          <p:nvPr>
            <p:ph type="body" idx="1"/>
          </p:nvPr>
        </p:nvSpPr>
        <p:spPr>
          <a:xfrm>
            <a:off x="467544" y="2743200"/>
            <a:ext cx="8208912" cy="3422104"/>
          </a:xfrm>
        </p:spPr>
        <p:txBody>
          <a:bodyPr>
            <a:normAutofit fontScale="47500" lnSpcReduction="20000"/>
          </a:bodyPr>
          <a:lstStyle/>
          <a:p>
            <a:pPr lvl="0">
              <a:buClr>
                <a:srgbClr val="D16349"/>
              </a:buClr>
            </a:pPr>
            <a:r>
              <a:rPr lang="ru-RU" sz="5100" dirty="0" smtClean="0">
                <a:solidFill>
                  <a:srgbClr val="000000"/>
                </a:solidFill>
                <a:latin typeface="Times New Roman"/>
              </a:rPr>
              <a:t>1 апреля 2024г</a:t>
            </a:r>
            <a:r>
              <a:rPr lang="ru-RU" sz="5100" dirty="0">
                <a:solidFill>
                  <a:srgbClr val="000000"/>
                </a:solidFill>
                <a:latin typeface="Times New Roman"/>
              </a:rPr>
              <a:t>. с 9.00 </a:t>
            </a:r>
            <a:r>
              <a:rPr lang="ru-RU" sz="5100" dirty="0" smtClean="0">
                <a:solidFill>
                  <a:srgbClr val="000000"/>
                </a:solidFill>
                <a:latin typeface="Times New Roman"/>
              </a:rPr>
              <a:t> по </a:t>
            </a:r>
            <a:r>
              <a:rPr lang="ru-RU" sz="5100" dirty="0">
                <a:solidFill>
                  <a:srgbClr val="000000"/>
                </a:solidFill>
                <a:latin typeface="Times New Roman"/>
              </a:rPr>
              <a:t>30 июня </a:t>
            </a:r>
            <a:r>
              <a:rPr lang="ru-RU" sz="5100" dirty="0" smtClean="0">
                <a:solidFill>
                  <a:srgbClr val="000000"/>
                </a:solidFill>
                <a:latin typeface="Times New Roman"/>
              </a:rPr>
              <a:t>2024г</a:t>
            </a:r>
            <a:r>
              <a:rPr lang="ru-RU" sz="5100" dirty="0">
                <a:solidFill>
                  <a:srgbClr val="000000"/>
                </a:solidFill>
                <a:latin typeface="Times New Roman"/>
              </a:rPr>
              <a:t>. Заявления принимаются в отношении детей, </a:t>
            </a:r>
            <a:r>
              <a:rPr lang="ru-RU" sz="5100" dirty="0" smtClean="0">
                <a:solidFill>
                  <a:srgbClr val="000000"/>
                </a:solidFill>
                <a:latin typeface="Times New Roman"/>
              </a:rPr>
              <a:t>имеющих  Внеочередное</a:t>
            </a:r>
            <a:r>
              <a:rPr lang="ru-RU" sz="5100" dirty="0" smtClean="0">
                <a:solidFill>
                  <a:srgbClr val="000000"/>
                </a:solidFill>
                <a:latin typeface="Times New Roman"/>
              </a:rPr>
              <a:t>, </a:t>
            </a:r>
            <a:r>
              <a:rPr lang="ru-RU" sz="5100" dirty="0">
                <a:solidFill>
                  <a:srgbClr val="000000"/>
                </a:solidFill>
                <a:latin typeface="Times New Roman"/>
              </a:rPr>
              <a:t>первоочередное (по месту жительства) и преимущественное право, а также проживающих на закрепленной за школой территории (с подтвержденной регистрацией</a:t>
            </a:r>
            <a:r>
              <a:rPr lang="ru-RU" sz="5100" b="0" dirty="0">
                <a:solidFill>
                  <a:srgbClr val="000000"/>
                </a:solidFill>
                <a:latin typeface="Times New Roman"/>
              </a:rPr>
              <a:t>).</a:t>
            </a:r>
            <a:endParaRPr lang="ru-RU" sz="5100" dirty="0">
              <a:solidFill>
                <a:srgbClr val="646B86"/>
              </a:solidFill>
            </a:endParaRPr>
          </a:p>
          <a:p>
            <a:pPr lvl="0">
              <a:buClrTx/>
              <a:buSzTx/>
            </a:pPr>
            <a:endParaRPr lang="ru-RU" sz="5100" b="0" cap="none" spc="0" dirty="0">
              <a:solidFill>
                <a:srgbClr val="FF0000"/>
              </a:solidFill>
            </a:endParaRPr>
          </a:p>
          <a:p>
            <a:endParaRPr lang="ru-RU" sz="7200" dirty="0">
              <a:latin typeface="Comic Sans MS" panose="030F0702030302020204" pitchFamily="66" charset="0"/>
            </a:endParaRPr>
          </a:p>
        </p:txBody>
      </p:sp>
    </p:spTree>
    <p:extLst>
      <p:ext uri="{BB962C8B-B14F-4D97-AF65-F5344CB8AC3E}">
        <p14:creationId xmlns:p14="http://schemas.microsoft.com/office/powerpoint/2010/main" val="1030471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4294967295"/>
          </p:nvPr>
        </p:nvSpPr>
        <p:spPr>
          <a:xfrm>
            <a:off x="0" y="1916113"/>
            <a:ext cx="8496300" cy="4321175"/>
          </a:xfrm>
        </p:spPr>
        <p:txBody>
          <a:bodyPr>
            <a:noAutofit/>
          </a:bodyPr>
          <a:lstStyle/>
          <a:p>
            <a:r>
              <a:rPr lang="ru-RU" sz="2400" dirty="0"/>
              <a:t>Прием в первые классы образовательных организаций включает </a:t>
            </a:r>
            <a:r>
              <a:rPr lang="ru-RU" sz="2400" b="1" dirty="0"/>
              <a:t>три </a:t>
            </a:r>
            <a:r>
              <a:rPr lang="ru-RU" sz="2400" dirty="0"/>
              <a:t>процедуры:</a:t>
            </a:r>
          </a:p>
          <a:p>
            <a:r>
              <a:rPr lang="ru-RU" sz="2400" dirty="0"/>
              <a:t>- подача электронного заявления родителями (законными представителями) детей</a:t>
            </a:r>
            <a:r>
              <a:rPr lang="ru-RU" sz="2400" dirty="0" smtClean="0"/>
              <a:t>; ( 31.03-31.05)) </a:t>
            </a:r>
          </a:p>
          <a:p>
            <a:r>
              <a:rPr lang="ru-RU" sz="2400" dirty="0" smtClean="0"/>
              <a:t>с 09-00 ч</a:t>
            </a:r>
          </a:p>
          <a:p>
            <a:r>
              <a:rPr lang="ru-RU" sz="2400" dirty="0" smtClean="0"/>
              <a:t>- </a:t>
            </a:r>
            <a:r>
              <a:rPr lang="ru-RU" sz="2400" dirty="0"/>
              <a:t>предоставление документов в образовательную организацию</a:t>
            </a:r>
            <a:r>
              <a:rPr lang="ru-RU" sz="2400" dirty="0" smtClean="0"/>
              <a:t>; ( с </a:t>
            </a:r>
            <a:r>
              <a:rPr lang="ru-RU" sz="2400" dirty="0" smtClean="0"/>
              <a:t>01.04-30.06</a:t>
            </a:r>
            <a:r>
              <a:rPr lang="ru-RU" sz="2400" dirty="0" smtClean="0"/>
              <a:t>)</a:t>
            </a:r>
            <a:endParaRPr lang="ru-RU" sz="2400" dirty="0"/>
          </a:p>
          <a:p>
            <a:r>
              <a:rPr lang="ru-RU" sz="2400" dirty="0"/>
              <a:t>- принятие образовательной организацией решения о зачислении ребенка в первый класс или об отказе в </a:t>
            </a:r>
            <a:r>
              <a:rPr lang="ru-RU" sz="2400" dirty="0" smtClean="0"/>
              <a:t>зачислении.(1.07-05.07)</a:t>
            </a:r>
            <a:endParaRPr lang="ru-RU" sz="2400" dirty="0"/>
          </a:p>
        </p:txBody>
      </p:sp>
      <p:sp>
        <p:nvSpPr>
          <p:cNvPr id="3" name="Заголовок 2"/>
          <p:cNvSpPr>
            <a:spLocks noGrp="1"/>
          </p:cNvSpPr>
          <p:nvPr>
            <p:ph type="title" idx="4294967295"/>
          </p:nvPr>
        </p:nvSpPr>
        <p:spPr>
          <a:xfrm>
            <a:off x="0" y="188913"/>
            <a:ext cx="7772400" cy="1524000"/>
          </a:xfrm>
        </p:spPr>
        <p:txBody>
          <a:bodyPr>
            <a:normAutofit/>
          </a:bodyPr>
          <a:lstStyle/>
          <a:p>
            <a:r>
              <a:rPr lang="ru-RU" sz="8000" b="1" dirty="0" smtClean="0"/>
              <a:t>1 волна</a:t>
            </a:r>
            <a:endParaRPr lang="ru-RU" sz="8000" b="1" dirty="0"/>
          </a:p>
        </p:txBody>
      </p:sp>
    </p:spTree>
    <p:extLst>
      <p:ext uri="{BB962C8B-B14F-4D97-AF65-F5344CB8AC3E}">
        <p14:creationId xmlns:p14="http://schemas.microsoft.com/office/powerpoint/2010/main" val="3232968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1368426" y="2743200"/>
            <a:ext cx="6480174" cy="2990056"/>
          </a:xfrm>
        </p:spPr>
        <p:txBody>
          <a:bodyPr>
            <a:normAutofit fontScale="70000" lnSpcReduction="20000"/>
          </a:bodyPr>
          <a:lstStyle/>
          <a:p>
            <a:r>
              <a:rPr lang="ru-RU" sz="9600" dirty="0" smtClean="0">
                <a:latin typeface="Times New Roman" panose="02020603050405020304" pitchFamily="18" charset="0"/>
                <a:cs typeface="Times New Roman" panose="02020603050405020304" pitchFamily="18" charset="0"/>
              </a:rPr>
              <a:t>2 шаг</a:t>
            </a:r>
          </a:p>
          <a:p>
            <a:r>
              <a:rPr lang="ru-RU" sz="9600" dirty="0" smtClean="0">
                <a:latin typeface="Times New Roman" panose="02020603050405020304" pitchFamily="18" charset="0"/>
                <a:cs typeface="Times New Roman" panose="02020603050405020304" pitchFamily="18" charset="0"/>
              </a:rPr>
              <a:t>документы</a:t>
            </a:r>
            <a:endParaRPr lang="ru-RU" sz="9600" dirty="0">
              <a:latin typeface="Times New Roman" panose="02020603050405020304" pitchFamily="18" charset="0"/>
              <a:cs typeface="Times New Roman" panose="02020603050405020304" pitchFamily="18" charset="0"/>
            </a:endParaRPr>
          </a:p>
        </p:txBody>
      </p:sp>
      <p:sp>
        <p:nvSpPr>
          <p:cNvPr id="4" name="Заголовок 3"/>
          <p:cNvSpPr>
            <a:spLocks noGrp="1"/>
          </p:cNvSpPr>
          <p:nvPr>
            <p:ph type="title"/>
          </p:nvPr>
        </p:nvSpPr>
        <p:spPr/>
        <p:txBody>
          <a:bodyPr>
            <a:normAutofit/>
          </a:bodyPr>
          <a:lstStyle/>
          <a:p>
            <a:r>
              <a:rPr lang="ru-RU" altLang="ru-RU" sz="5400" b="1" i="1" dirty="0">
                <a:solidFill>
                  <a:schemeClr val="bg1"/>
                </a:solidFill>
                <a:latin typeface="Times New Roman" panose="02020603050405020304" pitchFamily="18" charset="0"/>
                <a:cs typeface="Times New Roman" panose="02020603050405020304" pitchFamily="18" charset="0"/>
              </a:rPr>
              <a:t>ШАГИ РОДИТЕЛЕЙ</a:t>
            </a:r>
            <a:endParaRPr lang="ru-RU" sz="5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696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Приём в 1 класс</a:t>
            </a:r>
            <a:endParaRPr lang="ru-RU" b="1" dirty="0">
              <a:solidFill>
                <a:srgbClr val="FF0000"/>
              </a:solidFill>
            </a:endParaRPr>
          </a:p>
        </p:txBody>
      </p:sp>
      <p:sp>
        <p:nvSpPr>
          <p:cNvPr id="3" name="Объект 2"/>
          <p:cNvSpPr>
            <a:spLocks noGrp="1"/>
          </p:cNvSpPr>
          <p:nvPr>
            <p:ph sz="quarter" idx="1"/>
          </p:nvPr>
        </p:nvSpPr>
        <p:spPr/>
        <p:txBody>
          <a:bodyPr/>
          <a:lstStyle/>
          <a:p>
            <a:pPr algn="ctr"/>
            <a:r>
              <a:rPr lang="ru-RU" b="1" dirty="0">
                <a:solidFill>
                  <a:srgbClr val="555555"/>
                </a:solidFill>
                <a:latin typeface="Roboto Condensed"/>
              </a:rPr>
              <a:t>Информация о планируемом количестве мест для приема в 1 класс </a:t>
            </a:r>
            <a:endParaRPr lang="ru-RU" b="1" dirty="0" smtClean="0">
              <a:solidFill>
                <a:srgbClr val="555555"/>
              </a:solidFill>
              <a:latin typeface="Roboto Condensed"/>
            </a:endParaRPr>
          </a:p>
          <a:p>
            <a:pPr algn="ctr"/>
            <a:r>
              <a:rPr lang="ru-RU" b="1" dirty="0" smtClean="0">
                <a:solidFill>
                  <a:srgbClr val="555555"/>
                </a:solidFill>
                <a:latin typeface="Roboto Condensed"/>
              </a:rPr>
              <a:t>на 2024-2025 </a:t>
            </a:r>
            <a:r>
              <a:rPr lang="ru-RU" b="1" dirty="0">
                <a:solidFill>
                  <a:srgbClr val="555555"/>
                </a:solidFill>
                <a:latin typeface="Roboto Condensed"/>
              </a:rPr>
              <a:t>учебный </a:t>
            </a:r>
            <a:r>
              <a:rPr lang="ru-RU" b="1" dirty="0" smtClean="0">
                <a:solidFill>
                  <a:srgbClr val="555555"/>
                </a:solidFill>
                <a:latin typeface="Roboto Condensed"/>
              </a:rPr>
              <a:t>год</a:t>
            </a:r>
          </a:p>
          <a:p>
            <a:pPr algn="ct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892943485"/>
              </p:ext>
            </p:extLst>
          </p:nvPr>
        </p:nvGraphicFramePr>
        <p:xfrm>
          <a:off x="1877060" y="3402870"/>
          <a:ext cx="5791284" cy="1394282"/>
        </p:xfrm>
        <a:graphic>
          <a:graphicData uri="http://schemas.openxmlformats.org/drawingml/2006/table">
            <a:tbl>
              <a:tblPr firstRow="1" firstCol="1" bandRow="1"/>
              <a:tblGrid>
                <a:gridCol w="2859405"/>
                <a:gridCol w="2931879"/>
              </a:tblGrid>
              <a:tr h="920218">
                <a:tc>
                  <a:txBody>
                    <a:bodyPr/>
                    <a:lstStyle/>
                    <a:p>
                      <a:pPr algn="ctr">
                        <a:lnSpc>
                          <a:spcPct val="115000"/>
                        </a:lnSpc>
                        <a:spcAft>
                          <a:spcPts val="0"/>
                        </a:spcAft>
                      </a:pPr>
                      <a:r>
                        <a:rPr lang="ru-RU" sz="1600" b="1" dirty="0">
                          <a:solidFill>
                            <a:srgbClr val="555555"/>
                          </a:solidFill>
                          <a:effectLst/>
                          <a:latin typeface="+mn-lt"/>
                          <a:ea typeface="Calibri"/>
                          <a:cs typeface="Times New Roman"/>
                        </a:rPr>
                        <a:t>Планируемое количество</a:t>
                      </a:r>
                      <a:endParaRPr lang="ru-RU" sz="1100" b="1" dirty="0">
                        <a:effectLst/>
                        <a:latin typeface="+mn-lt"/>
                        <a:ea typeface="Calibri"/>
                        <a:cs typeface="Times New Roman"/>
                      </a:endParaRPr>
                    </a:p>
                    <a:p>
                      <a:pPr algn="ctr">
                        <a:lnSpc>
                          <a:spcPct val="115000"/>
                        </a:lnSpc>
                        <a:spcAft>
                          <a:spcPts val="0"/>
                        </a:spcAft>
                      </a:pPr>
                      <a:r>
                        <a:rPr lang="ru-RU" sz="1600" b="1" dirty="0">
                          <a:solidFill>
                            <a:srgbClr val="555555"/>
                          </a:solidFill>
                          <a:effectLst/>
                          <a:latin typeface="+mn-lt"/>
                          <a:ea typeface="Calibri"/>
                          <a:cs typeface="Times New Roman"/>
                        </a:rPr>
                        <a:t> 1- х классов</a:t>
                      </a:r>
                      <a:endParaRPr lang="ru-RU" sz="11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solidFill>
                            <a:srgbClr val="111111"/>
                          </a:solidFill>
                          <a:effectLst/>
                          <a:latin typeface="+mn-lt"/>
                          <a:ea typeface="Calibri"/>
                          <a:cs typeface="Times New Roman"/>
                        </a:rPr>
                        <a:t>Планируемое количество мест</a:t>
                      </a:r>
                      <a:endParaRPr lang="ru-RU" sz="1100" b="1"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064">
                <a:tc>
                  <a:txBody>
                    <a:bodyPr/>
                    <a:lstStyle/>
                    <a:p>
                      <a:pPr algn="ctr">
                        <a:lnSpc>
                          <a:spcPct val="115000"/>
                        </a:lnSpc>
                        <a:spcAft>
                          <a:spcPts val="0"/>
                        </a:spcAft>
                      </a:pPr>
                      <a:r>
                        <a:rPr lang="ru-RU" sz="1600" dirty="0">
                          <a:effectLst/>
                          <a:latin typeface="Times New Roman"/>
                          <a:ea typeface="Calibri"/>
                          <a:cs typeface="Times New Roman"/>
                        </a:rPr>
                        <a:t>4</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dirty="0" smtClean="0">
                          <a:effectLst/>
                          <a:latin typeface="Times New Roman"/>
                          <a:ea typeface="Calibri"/>
                          <a:cs typeface="Times New Roman"/>
                        </a:rPr>
                        <a:t>120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88859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График  приема документов</a:t>
            </a:r>
            <a:endParaRPr lang="ru-RU" dirty="0"/>
          </a:p>
        </p:txBody>
      </p:sp>
      <p:sp>
        <p:nvSpPr>
          <p:cNvPr id="6" name="Текст 5"/>
          <p:cNvSpPr>
            <a:spLocks noGrp="1"/>
          </p:cNvSpPr>
          <p:nvPr>
            <p:ph type="body" idx="2"/>
          </p:nvPr>
        </p:nvSpPr>
        <p:spPr/>
        <p:txBody>
          <a:bodyPr>
            <a:normAutofit/>
          </a:bodyPr>
          <a:lstStyle/>
          <a:p>
            <a:pPr algn="ctr"/>
            <a:r>
              <a:rPr lang="ru-RU" sz="6000" dirty="0" smtClean="0"/>
              <a:t>01.04-</a:t>
            </a:r>
            <a:endParaRPr lang="ru-RU" sz="6000" dirty="0" smtClean="0"/>
          </a:p>
          <a:p>
            <a:pPr algn="ctr"/>
            <a:r>
              <a:rPr lang="ru-RU" sz="6000" dirty="0" smtClean="0"/>
              <a:t>30.06</a:t>
            </a:r>
            <a:endParaRPr lang="ru-RU" sz="6000" dirty="0"/>
          </a:p>
        </p:txBody>
      </p:sp>
      <p:sp>
        <p:nvSpPr>
          <p:cNvPr id="5" name="Объект 4"/>
          <p:cNvSpPr>
            <a:spLocks noGrp="1"/>
          </p:cNvSpPr>
          <p:nvPr>
            <p:ph sz="quarter" idx="1"/>
          </p:nvPr>
        </p:nvSpPr>
        <p:spPr>
          <a:xfrm>
            <a:off x="2915816" y="476672"/>
            <a:ext cx="5976664" cy="5410200"/>
          </a:xfrm>
        </p:spPr>
        <p:txBody>
          <a:bodyPr>
            <a:noAutofit/>
          </a:bodyPr>
          <a:lstStyle/>
          <a:p>
            <a:r>
              <a:rPr lang="ru-RU" sz="1600" dirty="0">
                <a:solidFill>
                  <a:srgbClr val="000000"/>
                </a:solidFill>
                <a:latin typeface="Times New Roman"/>
              </a:rPr>
              <a:t>Копия документа, удостоверяющего личность родителя (законного представителя) ребенка.</a:t>
            </a:r>
          </a:p>
          <a:p>
            <a:r>
              <a:rPr lang="ru-RU" sz="1600" dirty="0" smtClean="0">
                <a:solidFill>
                  <a:srgbClr val="000000"/>
                </a:solidFill>
                <a:latin typeface="Times New Roman"/>
              </a:rPr>
              <a:t>Копия </a:t>
            </a:r>
            <a:r>
              <a:rPr lang="ru-RU" sz="1600" dirty="0">
                <a:solidFill>
                  <a:srgbClr val="000000"/>
                </a:solidFill>
                <a:latin typeface="Times New Roman"/>
              </a:rPr>
              <a:t>свидетельства о рождении ребенка или документа, подтверждающего родство заявителя.</a:t>
            </a:r>
          </a:p>
          <a:p>
            <a:r>
              <a:rPr lang="ru-RU" sz="1600" dirty="0" smtClean="0">
                <a:solidFill>
                  <a:srgbClr val="000000"/>
                </a:solidFill>
                <a:latin typeface="Times New Roman"/>
              </a:rPr>
              <a:t>Копия </a:t>
            </a:r>
            <a:r>
              <a:rPr lang="ru-RU" sz="1600" dirty="0">
                <a:solidFill>
                  <a:srgbClr val="000000"/>
                </a:solidFill>
                <a:latin typeface="Times New Roman"/>
              </a:rPr>
              <a:t>документа, подтверждающего установление опеки или попечительства при необходимости).</a:t>
            </a:r>
          </a:p>
          <a:p>
            <a:r>
              <a:rPr lang="ru-RU" sz="1600" dirty="0" smtClean="0">
                <a:solidFill>
                  <a:srgbClr val="000000"/>
                </a:solidFill>
                <a:latin typeface="Times New Roman"/>
              </a:rPr>
              <a:t>Копия </a:t>
            </a:r>
            <a:r>
              <a:rPr lang="ru-RU" sz="1600" dirty="0">
                <a:solidFill>
                  <a:srgbClr val="000000"/>
                </a:solidFill>
                <a:latin typeface="Times New Roman"/>
              </a:rPr>
              <a:t>документа о регистрации ребенка или поступающего по месту жительства или по месту пребывания на закрепленной территории или справку о приеме документов для оформления регистрации по месту жительства (в случае приема на обучение ребенка или поступающего, проживающего на закрепленной территории, или в случае использования права преимущественного приема на обучение по образовательным программам начального общего образования).</a:t>
            </a:r>
          </a:p>
          <a:p>
            <a:r>
              <a:rPr lang="ru-RU" sz="1600" dirty="0" smtClean="0">
                <a:solidFill>
                  <a:srgbClr val="000000"/>
                </a:solidFill>
                <a:latin typeface="Times New Roman"/>
              </a:rPr>
              <a:t>Копии </a:t>
            </a:r>
            <a:r>
              <a:rPr lang="ru-RU" sz="1600" dirty="0">
                <a:solidFill>
                  <a:srgbClr val="000000"/>
                </a:solidFill>
                <a:latin typeface="Times New Roman"/>
              </a:rPr>
              <a:t>документов, подтверждающих право внеочередного, первоочередного приема на обучение по основным общеобразовательным программам.</a:t>
            </a:r>
          </a:p>
          <a:p>
            <a:r>
              <a:rPr lang="ru-RU" sz="1600" dirty="0" smtClean="0">
                <a:solidFill>
                  <a:srgbClr val="000000"/>
                </a:solidFill>
                <a:latin typeface="Times New Roman"/>
              </a:rPr>
              <a:t>Копия </a:t>
            </a:r>
            <a:r>
              <a:rPr lang="ru-RU" sz="1600" dirty="0">
                <a:solidFill>
                  <a:srgbClr val="000000"/>
                </a:solidFill>
                <a:latin typeface="Times New Roman"/>
              </a:rPr>
              <a:t>заключения психолого-медико-педагогической комиссии (при наличии).</a:t>
            </a:r>
          </a:p>
          <a:p>
            <a:r>
              <a:rPr lang="ru-RU" sz="1600" dirty="0">
                <a:solidFill>
                  <a:srgbClr val="000000"/>
                </a:solidFill>
                <a:latin typeface="Times New Roman"/>
              </a:rPr>
              <a:t>Иностранные граждане и лица без гражданства все документы представляют на русском языке или вместе с заверенным в установленном порядке переводом на русский язык.</a:t>
            </a:r>
            <a:endParaRPr lang="ru-RU" sz="1600" dirty="0"/>
          </a:p>
        </p:txBody>
      </p:sp>
    </p:spTree>
    <p:extLst>
      <p:ext uri="{BB962C8B-B14F-4D97-AF65-F5344CB8AC3E}">
        <p14:creationId xmlns:p14="http://schemas.microsoft.com/office/powerpoint/2010/main" val="109201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График приёма документов</a:t>
            </a:r>
            <a:endParaRPr lang="ru-RU" dirty="0"/>
          </a:p>
        </p:txBody>
      </p:sp>
      <p:sp>
        <p:nvSpPr>
          <p:cNvPr id="3" name="Текст 2"/>
          <p:cNvSpPr>
            <a:spLocks noGrp="1"/>
          </p:cNvSpPr>
          <p:nvPr>
            <p:ph type="body" idx="2"/>
          </p:nvPr>
        </p:nvSpPr>
        <p:spPr/>
        <p:txBody>
          <a:bodyPr>
            <a:normAutofit/>
          </a:bodyPr>
          <a:lstStyle/>
          <a:p>
            <a:pPr algn="ctr"/>
            <a:r>
              <a:rPr lang="ru-RU" sz="6000" dirty="0" smtClean="0"/>
              <a:t>1 волна</a:t>
            </a:r>
            <a:endParaRPr lang="ru-RU" sz="6000" dirty="0"/>
          </a:p>
        </p:txBody>
      </p:sp>
      <p:sp>
        <p:nvSpPr>
          <p:cNvPr id="4" name="Объект 3"/>
          <p:cNvSpPr>
            <a:spLocks noGrp="1"/>
          </p:cNvSpPr>
          <p:nvPr>
            <p:ph sz="quarter" idx="1"/>
          </p:nvPr>
        </p:nvSpPr>
        <p:spPr/>
        <p:txBody>
          <a:bodyPr>
            <a:normAutofit/>
          </a:bodyPr>
          <a:lstStyle/>
          <a:p>
            <a:r>
              <a:rPr lang="ru-RU" sz="6000" dirty="0" smtClean="0"/>
              <a:t>По вторникам и четвергам с </a:t>
            </a:r>
            <a:r>
              <a:rPr lang="ru-RU" sz="6000" u="sng" dirty="0" smtClean="0"/>
              <a:t>01.04 до 30.06</a:t>
            </a:r>
          </a:p>
          <a:p>
            <a:pPr marL="0" indent="0">
              <a:buNone/>
            </a:pPr>
            <a:r>
              <a:rPr lang="ru-RU" sz="6000" dirty="0" smtClean="0"/>
              <a:t>с 11.00 до 15.00</a:t>
            </a:r>
            <a:endParaRPr lang="ru-RU" sz="6000" dirty="0"/>
          </a:p>
        </p:txBody>
      </p:sp>
    </p:spTree>
    <p:extLst>
      <p:ext uri="{BB962C8B-B14F-4D97-AF65-F5344CB8AC3E}">
        <p14:creationId xmlns:p14="http://schemas.microsoft.com/office/powerpoint/2010/main" val="1777093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ВНИМАНИЕ!!!</a:t>
            </a:r>
            <a:endParaRPr lang="ru-RU" b="1" dirty="0">
              <a:solidFill>
                <a:srgbClr val="FF0000"/>
              </a:solidFill>
            </a:endParaRPr>
          </a:p>
        </p:txBody>
      </p:sp>
      <p:sp>
        <p:nvSpPr>
          <p:cNvPr id="3" name="Объект 2"/>
          <p:cNvSpPr>
            <a:spLocks noGrp="1"/>
          </p:cNvSpPr>
          <p:nvPr>
            <p:ph sz="quarter" idx="1"/>
          </p:nvPr>
        </p:nvSpPr>
        <p:spPr/>
        <p:txBody>
          <a:bodyPr>
            <a:normAutofit/>
          </a:bodyPr>
          <a:lstStyle/>
          <a:p>
            <a:r>
              <a:rPr lang="ru-RU" sz="6000" dirty="0" smtClean="0">
                <a:solidFill>
                  <a:srgbClr val="002060"/>
                </a:solidFill>
              </a:rPr>
              <a:t>Документы в ОУ подаёт только </a:t>
            </a:r>
            <a:r>
              <a:rPr lang="ru-RU" sz="6000" u="sng" dirty="0" smtClean="0">
                <a:solidFill>
                  <a:srgbClr val="002060"/>
                </a:solidFill>
              </a:rPr>
              <a:t>тот</a:t>
            </a:r>
            <a:r>
              <a:rPr lang="ru-RU" sz="6000" dirty="0" smtClean="0">
                <a:solidFill>
                  <a:srgbClr val="002060"/>
                </a:solidFill>
              </a:rPr>
              <a:t>, кто подавал заявление, т.е. заявитель.</a:t>
            </a:r>
            <a:endParaRPr lang="ru-RU" sz="6000" dirty="0">
              <a:solidFill>
                <a:srgbClr val="002060"/>
              </a:solidFill>
            </a:endParaRPr>
          </a:p>
        </p:txBody>
      </p:sp>
    </p:spTree>
    <p:extLst>
      <p:ext uri="{BB962C8B-B14F-4D97-AF65-F5344CB8AC3E}">
        <p14:creationId xmlns:p14="http://schemas.microsoft.com/office/powerpoint/2010/main" val="2629358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Документы</a:t>
            </a:r>
            <a:endParaRPr lang="ru-RU" b="1" dirty="0">
              <a:solidFill>
                <a:srgbClr val="FF0000"/>
              </a:solidFill>
            </a:endParaRPr>
          </a:p>
        </p:txBody>
      </p:sp>
      <p:sp>
        <p:nvSpPr>
          <p:cNvPr id="3" name="Объект 2"/>
          <p:cNvSpPr>
            <a:spLocks noGrp="1"/>
          </p:cNvSpPr>
          <p:nvPr>
            <p:ph sz="quarter" idx="1"/>
          </p:nvPr>
        </p:nvSpPr>
        <p:spPr/>
        <p:txBody>
          <a:bodyPr>
            <a:normAutofit lnSpcReduction="10000"/>
          </a:bodyPr>
          <a:lstStyle/>
          <a:p>
            <a:pPr marL="342900" lvl="0" indent="-342900" algn="just">
              <a:spcAft>
                <a:spcPts val="0"/>
              </a:spcAft>
              <a:buFont typeface="Symbol" panose="05050102010706020507" pitchFamily="18" charset="2"/>
              <a:buChar char=""/>
            </a:pPr>
            <a:r>
              <a:rPr lang="ru-RU" sz="3600" dirty="0">
                <a:latin typeface="+mj-lt"/>
                <a:ea typeface="Times New Roman" panose="02020603050405020304" pitchFamily="18" charset="0"/>
              </a:rPr>
              <a:t>свидетельство о регистрации ребенка по месту жительства (Форма №8, либо </a:t>
            </a:r>
            <a:r>
              <a:rPr lang="ru-RU" sz="3600" dirty="0" smtClean="0">
                <a:latin typeface="+mj-lt"/>
                <a:ea typeface="Times New Roman" panose="02020603050405020304" pitchFamily="18" charset="0"/>
              </a:rPr>
              <a:t>справка с места жительства </a:t>
            </a:r>
            <a:r>
              <a:rPr lang="ru-RU" sz="3600" dirty="0">
                <a:latin typeface="+mj-lt"/>
                <a:ea typeface="Times New Roman" panose="02020603050405020304" pitchFamily="18" charset="0"/>
              </a:rPr>
              <a:t>по Форме № 9)</a:t>
            </a:r>
          </a:p>
          <a:p>
            <a:pPr marL="457200" algn="just">
              <a:spcAft>
                <a:spcPts val="0"/>
              </a:spcAft>
            </a:pPr>
            <a:r>
              <a:rPr lang="ru-RU" sz="3600" dirty="0">
                <a:latin typeface="+mj-lt"/>
                <a:ea typeface="Times New Roman" panose="02020603050405020304" pitchFamily="18" charset="0"/>
              </a:rPr>
              <a:t>или </a:t>
            </a:r>
            <a:r>
              <a:rPr lang="ru-RU" sz="3600" dirty="0" smtClean="0">
                <a:latin typeface="+mj-lt"/>
                <a:ea typeface="Times New Roman" panose="02020603050405020304" pitchFamily="18" charset="0"/>
              </a:rPr>
              <a:t> Свидетельство о регистрации по </a:t>
            </a:r>
            <a:r>
              <a:rPr lang="ru-RU" sz="3600" dirty="0">
                <a:latin typeface="+mj-lt"/>
                <a:ea typeface="Times New Roman" panose="02020603050405020304" pitchFamily="18" charset="0"/>
              </a:rPr>
              <a:t>месту пребывания на закрепленной территории (Форма №3); </a:t>
            </a:r>
          </a:p>
          <a:p>
            <a:endParaRPr lang="ru-RU" dirty="0"/>
          </a:p>
        </p:txBody>
      </p:sp>
    </p:spTree>
    <p:extLst>
      <p:ext uri="{BB962C8B-B14F-4D97-AF65-F5344CB8AC3E}">
        <p14:creationId xmlns:p14="http://schemas.microsoft.com/office/powerpoint/2010/main" val="17552349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Справки</a:t>
            </a:r>
            <a:endParaRPr lang="ru-RU" b="1" dirty="0"/>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412777"/>
            <a:ext cx="2952328" cy="237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484784"/>
            <a:ext cx="362537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3825044"/>
            <a:ext cx="356261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354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FF0000"/>
                </a:solidFill>
              </a:rPr>
              <a:t>ДОКУМЕНТЫ</a:t>
            </a:r>
            <a:endParaRPr lang="ru-RU" sz="4000" b="1" dirty="0">
              <a:solidFill>
                <a:srgbClr val="FF0000"/>
              </a:solidFill>
            </a:endParaRPr>
          </a:p>
        </p:txBody>
      </p:sp>
      <p:sp>
        <p:nvSpPr>
          <p:cNvPr id="3" name="Объект 2"/>
          <p:cNvSpPr>
            <a:spLocks noGrp="1"/>
          </p:cNvSpPr>
          <p:nvPr>
            <p:ph sz="quarter" idx="1"/>
          </p:nvPr>
        </p:nvSpPr>
        <p:spPr/>
        <p:txBody>
          <a:bodyPr>
            <a:normAutofit/>
          </a:bodyPr>
          <a:lstStyle/>
          <a:p>
            <a:pPr algn="just"/>
            <a:r>
              <a:rPr lang="ru-RU" sz="3200" b="1" dirty="0">
                <a:solidFill>
                  <a:srgbClr val="343434"/>
                </a:solidFill>
                <a:latin typeface="MyriadPro-Regular" panose="020B0503030403020204" pitchFamily="34" charset="0"/>
              </a:rPr>
              <a:t>Если документы в указанный срок не будут </a:t>
            </a:r>
            <a:r>
              <a:rPr lang="ru-RU" sz="3200" b="1" dirty="0" smtClean="0">
                <a:solidFill>
                  <a:srgbClr val="343434"/>
                </a:solidFill>
                <a:latin typeface="MyriadPro-Regular" panose="020B0503030403020204" pitchFamily="34" charset="0"/>
              </a:rPr>
              <a:t>предоставлены, </a:t>
            </a:r>
            <a:r>
              <a:rPr lang="ru-RU" sz="3200" b="1" dirty="0">
                <a:solidFill>
                  <a:srgbClr val="343434"/>
                </a:solidFill>
                <a:latin typeface="MyriadPro-Regular" panose="020B0503030403020204" pitchFamily="34" charset="0"/>
              </a:rPr>
              <a:t>или сведения о ребенке в документах будут отличаться от сведений, указанных родителем в </a:t>
            </a:r>
            <a:r>
              <a:rPr lang="ru-RU" sz="3200" b="1" dirty="0" smtClean="0">
                <a:solidFill>
                  <a:srgbClr val="343434"/>
                </a:solidFill>
                <a:latin typeface="MyriadPro-Regular" panose="020B0503030403020204" pitchFamily="34" charset="0"/>
              </a:rPr>
              <a:t>системе, </a:t>
            </a:r>
            <a:r>
              <a:rPr lang="ru-RU" sz="3200" b="1" dirty="0">
                <a:solidFill>
                  <a:srgbClr val="343434"/>
                </a:solidFill>
                <a:latin typeface="MyriadPro-Regular" panose="020B0503030403020204" pitchFamily="34" charset="0"/>
              </a:rPr>
              <a:t>то заявление будет </a:t>
            </a:r>
            <a:r>
              <a:rPr lang="ru-RU" sz="3200" b="1" dirty="0" smtClean="0">
                <a:solidFill>
                  <a:srgbClr val="343434"/>
                </a:solidFill>
                <a:latin typeface="MyriadPro-Regular" panose="020B0503030403020204" pitchFamily="34" charset="0"/>
              </a:rPr>
              <a:t>аннулировано, </a:t>
            </a:r>
            <a:r>
              <a:rPr lang="ru-RU" sz="3200" b="1" dirty="0">
                <a:solidFill>
                  <a:srgbClr val="343434"/>
                </a:solidFill>
                <a:latin typeface="MyriadPro-Regular" panose="020B0503030403020204" pitchFamily="34" charset="0"/>
              </a:rPr>
              <a:t>и ребенок не сможет быть зачисленным в общеобразовательное учреждение. В этом случае родителям необходимо будет подавать заявление повторно. </a:t>
            </a:r>
            <a:endParaRPr lang="ru-RU" sz="3200" b="1" dirty="0"/>
          </a:p>
        </p:txBody>
      </p:sp>
    </p:spTree>
    <p:extLst>
      <p:ext uri="{BB962C8B-B14F-4D97-AF65-F5344CB8AC3E}">
        <p14:creationId xmlns:p14="http://schemas.microsoft.com/office/powerpoint/2010/main" val="24702657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Рисунок 5" descr="Подложка для презентации.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988"/>
            <a:ext cx="9144000" cy="64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Прямая соединительная линия 11"/>
          <p:cNvCxnSpPr/>
          <p:nvPr/>
        </p:nvCxnSpPr>
        <p:spPr>
          <a:xfrm flipV="1">
            <a:off x="0" y="620713"/>
            <a:ext cx="9144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628" name="Подзаголовок 2"/>
          <p:cNvSpPr txBox="1">
            <a:spLocks/>
          </p:cNvSpPr>
          <p:nvPr/>
        </p:nvSpPr>
        <p:spPr bwMode="auto">
          <a:xfrm>
            <a:off x="720725" y="0"/>
            <a:ext cx="7883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ru-RU" altLang="ru-RU" sz="17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Самостоятельная подача заявления в электронной форме</a:t>
            </a:r>
          </a:p>
          <a:p>
            <a:pPr marL="342900" marR="0" lvl="0" indent="-34290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ru-RU" altLang="ru-RU" sz="17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245" name="Прямоугольник 1"/>
          <p:cNvSpPr>
            <a:spLocks noChangeArrowheads="1"/>
          </p:cNvSpPr>
          <p:nvPr/>
        </p:nvSpPr>
        <p:spPr bwMode="auto">
          <a:xfrm>
            <a:off x="223838" y="650875"/>
            <a:ext cx="869632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85750" marR="0" lvl="0" indent="-285750" algn="just"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ru-RU" altLang="ru-RU"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Если </a:t>
            </a:r>
            <a:r>
              <a:rPr kumimoji="0" lang="ru-RU" altLang="ru-R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все необходимые документы предоставлены </a:t>
            </a:r>
            <a:r>
              <a:rPr kumimoji="0" lang="ru-RU" altLang="ru-RU"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заявителем, данные в них </a:t>
            </a:r>
            <a:r>
              <a:rPr kumimoji="0" lang="ru-RU" altLang="ru-RU"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полностью соответствуют </a:t>
            </a:r>
            <a:r>
              <a:rPr kumimoji="0" lang="ru-RU" altLang="ru-RU"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информации, указанной в заявлении – </a:t>
            </a:r>
            <a:r>
              <a:rPr kumimoji="0" lang="ru-RU" altLang="ru-R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заявление </a:t>
            </a:r>
            <a:r>
              <a:rPr kumimoji="0" lang="ru-RU" altLang="ru-RU"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принимается на рассмотрение приемной комиссией школы</a:t>
            </a:r>
            <a:r>
              <a:rPr kumimoji="0" lang="ru-RU" altLang="ru-RU"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ru-RU" altLang="ru-RU"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ru-RU" altLang="ru-RU"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Документы, представленные заявителем, </a:t>
            </a:r>
            <a:r>
              <a:rPr kumimoji="0" lang="ru-RU" altLang="ru-R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регистрируются в журнале приема заявлений</a:t>
            </a:r>
            <a:r>
              <a:rPr kumimoji="0" lang="ru-RU" altLang="ru-RU"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285750" marR="0" lvl="0" indent="-285750" algn="just" defTabSz="914400" rtl="0" eaLnBrk="1" fontAlgn="base" latinLnBrk="0" hangingPunct="1">
              <a:lnSpc>
                <a:spcPct val="100000"/>
              </a:lnSpc>
              <a:spcBef>
                <a:spcPct val="0"/>
              </a:spcBef>
              <a:spcAft>
                <a:spcPct val="0"/>
              </a:spcAft>
              <a:buClrTx/>
              <a:buSzTx/>
              <a:buFont typeface="Wingdings" pitchFamily="2" charset="2"/>
              <a:buChar char="§"/>
              <a:tabLst/>
              <a:defRPr/>
            </a:pPr>
            <a:r>
              <a:rPr kumimoji="0" lang="ru-RU" altLang="ru-RU"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После регистрации заявления </a:t>
            </a:r>
            <a:r>
              <a:rPr kumimoji="0" lang="ru-RU" altLang="ru-RU"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заявителю выдается расписка </a:t>
            </a:r>
            <a:r>
              <a:rPr kumimoji="0" lang="ru-RU" altLang="ru-RU"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(обращение) в получении документов, содержащая информацию о регистрационном номере заявления о приеме ребенка в </a:t>
            </a:r>
            <a:r>
              <a:rPr kumimoji="0" lang="ru-RU" altLang="ru-RU"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школу, </a:t>
            </a:r>
            <a:r>
              <a:rPr kumimoji="0" lang="ru-RU" altLang="ru-RU"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перечне представленных документов</a:t>
            </a:r>
            <a:r>
              <a:rPr kumimoji="0" lang="ru-RU" altLang="ru-RU"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435870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8534400" cy="758952"/>
          </a:xfrm>
        </p:spPr>
        <p:txBody>
          <a:bodyPr>
            <a:normAutofit fontScale="90000"/>
          </a:bodyPr>
          <a:lstStyle/>
          <a:p>
            <a:pPr marL="342900" lvl="0" indent="-342900" fontAlgn="base">
              <a:spcBef>
                <a:spcPct val="20000"/>
              </a:spcBef>
              <a:spcAft>
                <a:spcPct val="0"/>
              </a:spcAft>
              <a:defRPr/>
            </a:pPr>
            <a:r>
              <a:rPr lang="ru-RU" altLang="ru-RU" sz="3600" b="1" dirty="0">
                <a:solidFill>
                  <a:srgbClr val="FF0000"/>
                </a:solidFill>
                <a:latin typeface="Arial" panose="020B0604020202020204" pitchFamily="34" charset="0"/>
                <a:ea typeface="+mn-ea"/>
                <a:cs typeface="Arial" panose="020B0604020202020204" pitchFamily="34" charset="0"/>
              </a:rPr>
              <a:t>Прием </a:t>
            </a:r>
            <a:r>
              <a:rPr lang="ru-RU" altLang="ru-RU" sz="3600" b="1" dirty="0" smtClean="0">
                <a:solidFill>
                  <a:srgbClr val="FF0000"/>
                </a:solidFill>
                <a:latin typeface="Arial" panose="020B0604020202020204" pitchFamily="34" charset="0"/>
                <a:ea typeface="+mn-ea"/>
                <a:cs typeface="Arial" panose="020B0604020202020204" pitchFamily="34" charset="0"/>
              </a:rPr>
              <a:t>в </a:t>
            </a:r>
            <a:r>
              <a:rPr lang="ru-RU" altLang="ru-RU" sz="3600" b="1" dirty="0">
                <a:solidFill>
                  <a:srgbClr val="FF0000"/>
                </a:solidFill>
                <a:latin typeface="Arial" panose="020B0604020202020204" pitchFamily="34" charset="0"/>
                <a:ea typeface="+mn-ea"/>
                <a:cs typeface="Arial" panose="020B0604020202020204" pitchFamily="34" charset="0"/>
              </a:rPr>
              <a:t>1 </a:t>
            </a:r>
            <a:r>
              <a:rPr lang="ru-RU" altLang="ru-RU" sz="3600" b="1" dirty="0" smtClean="0">
                <a:solidFill>
                  <a:srgbClr val="FF0000"/>
                </a:solidFill>
                <a:latin typeface="Arial" panose="020B0604020202020204" pitchFamily="34" charset="0"/>
                <a:ea typeface="+mn-ea"/>
                <a:cs typeface="Arial" panose="020B0604020202020204" pitchFamily="34" charset="0"/>
              </a:rPr>
              <a:t>класс</a:t>
            </a:r>
            <a:r>
              <a:rPr lang="ru-RU" altLang="ru-RU" sz="3600" b="1" dirty="0">
                <a:solidFill>
                  <a:srgbClr val="FF0000"/>
                </a:solidFill>
                <a:latin typeface="Arial" panose="020B0604020202020204" pitchFamily="34" charset="0"/>
                <a:ea typeface="+mn-ea"/>
                <a:cs typeface="Arial" panose="020B0604020202020204" pitchFamily="34" charset="0"/>
              </a:rPr>
              <a:t/>
            </a:r>
            <a:br>
              <a:rPr lang="ru-RU" altLang="ru-RU" sz="3600" b="1" dirty="0">
                <a:solidFill>
                  <a:srgbClr val="FF0000"/>
                </a:solidFill>
                <a:latin typeface="Arial" panose="020B0604020202020204" pitchFamily="34" charset="0"/>
                <a:ea typeface="+mn-ea"/>
                <a:cs typeface="Arial" panose="020B0604020202020204" pitchFamily="34" charset="0"/>
              </a:rPr>
            </a:br>
            <a:endParaRPr lang="ru-RU" dirty="0"/>
          </a:p>
        </p:txBody>
      </p:sp>
      <p:sp>
        <p:nvSpPr>
          <p:cNvPr id="3" name="Объект 2"/>
          <p:cNvSpPr>
            <a:spLocks noGrp="1"/>
          </p:cNvSpPr>
          <p:nvPr>
            <p:ph sz="quarter" idx="1"/>
          </p:nvPr>
        </p:nvSpPr>
        <p:spPr>
          <a:xfrm>
            <a:off x="251520" y="1412776"/>
            <a:ext cx="8503920" cy="4572000"/>
          </a:xfrm>
        </p:spPr>
        <p:txBody>
          <a:bodyPr>
            <a:normAutofit/>
          </a:bodyPr>
          <a:lstStyle/>
          <a:p>
            <a:pPr algn="just"/>
            <a:r>
              <a:rPr lang="ru-RU" sz="4400" dirty="0" smtClean="0">
                <a:solidFill>
                  <a:prstClr val="black"/>
                </a:solidFill>
                <a:latin typeface="Times New Roman" panose="02020603050405020304" pitchFamily="18" charset="0"/>
                <a:cs typeface="Times New Roman" panose="02020603050405020304" pitchFamily="18" charset="0"/>
              </a:rPr>
              <a:t>на </a:t>
            </a:r>
            <a:r>
              <a:rPr lang="ru-RU" sz="4400" dirty="0">
                <a:solidFill>
                  <a:prstClr val="black"/>
                </a:solidFill>
                <a:latin typeface="Times New Roman" panose="02020603050405020304" pitchFamily="18" charset="0"/>
                <a:cs typeface="Times New Roman" panose="02020603050405020304" pitchFamily="18" charset="0"/>
              </a:rPr>
              <a:t>детей-близнецов заявитель должен подавать заявления на каждого ребенка отдельно</a:t>
            </a:r>
            <a:endParaRPr lang="ru-RU" sz="4400" dirty="0"/>
          </a:p>
        </p:txBody>
      </p:sp>
      <p:pic>
        <p:nvPicPr>
          <p:cNvPr id="4" name="Рисунок 3"/>
          <p:cNvPicPr>
            <a:picLocks noChangeAspect="1"/>
          </p:cNvPicPr>
          <p:nvPr/>
        </p:nvPicPr>
        <p:blipFill>
          <a:blip r:embed="rId2"/>
          <a:stretch>
            <a:fillRect/>
          </a:stretch>
        </p:blipFill>
        <p:spPr>
          <a:xfrm>
            <a:off x="1403648" y="3573017"/>
            <a:ext cx="5688632" cy="2808312"/>
          </a:xfrm>
          <a:prstGeom prst="rect">
            <a:avLst/>
          </a:prstGeom>
        </p:spPr>
      </p:pic>
    </p:spTree>
    <p:extLst>
      <p:ext uri="{BB962C8B-B14F-4D97-AF65-F5344CB8AC3E}">
        <p14:creationId xmlns:p14="http://schemas.microsoft.com/office/powerpoint/2010/main" val="951340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1368426" y="2743200"/>
            <a:ext cx="6480174" cy="2990056"/>
          </a:xfrm>
        </p:spPr>
        <p:txBody>
          <a:bodyPr>
            <a:normAutofit fontScale="85000" lnSpcReduction="10000"/>
          </a:bodyPr>
          <a:lstStyle/>
          <a:p>
            <a:r>
              <a:rPr lang="ru-RU" sz="9600" dirty="0" smtClean="0">
                <a:latin typeface="Times New Roman" panose="02020603050405020304" pitchFamily="18" charset="0"/>
                <a:cs typeface="Times New Roman" panose="02020603050405020304" pitchFamily="18" charset="0"/>
              </a:rPr>
              <a:t>3 шаг</a:t>
            </a:r>
          </a:p>
          <a:p>
            <a:r>
              <a:rPr lang="ru-RU" sz="9600" dirty="0" smtClean="0">
                <a:latin typeface="Times New Roman" panose="02020603050405020304" pitchFamily="18" charset="0"/>
                <a:cs typeface="Times New Roman" panose="02020603050405020304" pitchFamily="18" charset="0"/>
              </a:rPr>
              <a:t>результат</a:t>
            </a:r>
            <a:endParaRPr lang="ru-RU" sz="9600" dirty="0">
              <a:latin typeface="Times New Roman" panose="02020603050405020304" pitchFamily="18" charset="0"/>
              <a:cs typeface="Times New Roman" panose="02020603050405020304" pitchFamily="18" charset="0"/>
            </a:endParaRPr>
          </a:p>
        </p:txBody>
      </p:sp>
      <p:sp>
        <p:nvSpPr>
          <p:cNvPr id="4" name="Заголовок 3"/>
          <p:cNvSpPr>
            <a:spLocks noGrp="1"/>
          </p:cNvSpPr>
          <p:nvPr>
            <p:ph type="title"/>
          </p:nvPr>
        </p:nvSpPr>
        <p:spPr/>
        <p:txBody>
          <a:bodyPr>
            <a:normAutofit/>
          </a:bodyPr>
          <a:lstStyle/>
          <a:p>
            <a:r>
              <a:rPr lang="ru-RU" altLang="ru-RU" sz="5400" b="1" i="1" dirty="0">
                <a:solidFill>
                  <a:schemeClr val="bg1"/>
                </a:solidFill>
                <a:latin typeface="Times New Roman" panose="02020603050405020304" pitchFamily="18" charset="0"/>
                <a:cs typeface="Times New Roman" panose="02020603050405020304" pitchFamily="18" charset="0"/>
              </a:rPr>
              <a:t>ШАГИ РОДИТЕЛЕЙ</a:t>
            </a:r>
            <a:endParaRPr lang="ru-RU" sz="5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390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2800" dirty="0">
                <a:solidFill>
                  <a:srgbClr val="FF0000"/>
                </a:solidFill>
                <a:latin typeface="Times New Roman" panose="02020603050405020304" pitchFamily="18" charset="0"/>
                <a:ea typeface="+mn-ea"/>
                <a:cs typeface="Times New Roman" panose="02020603050405020304" pitchFamily="18" charset="0"/>
              </a:rPr>
              <a:t>Принятие решений по всем зарегистрированным заявлениям</a:t>
            </a:r>
            <a:endParaRPr lang="ru-RU" sz="2800" dirty="0">
              <a:solidFill>
                <a:srgbClr val="FF0000"/>
              </a:solidFill>
            </a:endParaRPr>
          </a:p>
        </p:txBody>
      </p:sp>
      <p:sp>
        <p:nvSpPr>
          <p:cNvPr id="6" name="Объект 5"/>
          <p:cNvSpPr>
            <a:spLocks noGrp="1"/>
          </p:cNvSpPr>
          <p:nvPr>
            <p:ph sz="quarter" idx="4294967295"/>
          </p:nvPr>
        </p:nvSpPr>
        <p:spPr>
          <a:xfrm>
            <a:off x="683568" y="1412776"/>
            <a:ext cx="7992888" cy="4876899"/>
          </a:xfrm>
        </p:spPr>
        <p:txBody>
          <a:bodyPr>
            <a:normAutofit/>
          </a:bodyPr>
          <a:lstStyle/>
          <a:p>
            <a:pPr marL="0" lvl="0" indent="0" algn="ctr" fontAlgn="base">
              <a:spcBef>
                <a:spcPct val="0"/>
              </a:spcBef>
              <a:spcAft>
                <a:spcPct val="0"/>
              </a:spcAft>
              <a:buClrTx/>
              <a:buSzTx/>
              <a:buNone/>
              <a:defRPr/>
            </a:pPr>
            <a:endParaRPr lang="ru-RU" sz="4400" b="1" dirty="0" smtClean="0">
              <a:solidFill>
                <a:srgbClr val="0070C0"/>
              </a:solidFill>
              <a:latin typeface="Times New Roman" panose="02020603050405020304" pitchFamily="18" charset="0"/>
              <a:cs typeface="Times New Roman" panose="02020603050405020304" pitchFamily="18" charset="0"/>
            </a:endParaRPr>
          </a:p>
          <a:p>
            <a:pPr marL="0" lvl="0" indent="0" algn="ctr" fontAlgn="base">
              <a:spcBef>
                <a:spcPct val="0"/>
              </a:spcBef>
              <a:spcAft>
                <a:spcPct val="0"/>
              </a:spcAft>
              <a:buClrTx/>
              <a:buSzTx/>
              <a:buNone/>
              <a:defRPr/>
            </a:pPr>
            <a:endParaRPr lang="ru-RU" sz="4400" b="1" dirty="0">
              <a:solidFill>
                <a:srgbClr val="0070C0"/>
              </a:solidFill>
              <a:latin typeface="Times New Roman" panose="02020603050405020304" pitchFamily="18" charset="0"/>
              <a:cs typeface="Times New Roman" panose="02020603050405020304" pitchFamily="18" charset="0"/>
            </a:endParaRPr>
          </a:p>
          <a:p>
            <a:pPr marL="0" lvl="0" indent="0" algn="ctr" fontAlgn="base">
              <a:spcBef>
                <a:spcPct val="0"/>
              </a:spcBef>
              <a:spcAft>
                <a:spcPct val="0"/>
              </a:spcAft>
              <a:buClrTx/>
              <a:buSzTx/>
              <a:buNone/>
              <a:defRPr/>
            </a:pPr>
            <a:r>
              <a:rPr lang="ru-RU" sz="4400" b="1" dirty="0" smtClean="0">
                <a:solidFill>
                  <a:srgbClr val="0070C0"/>
                </a:solidFill>
                <a:latin typeface="Times New Roman" panose="02020603050405020304" pitchFamily="18" charset="0"/>
                <a:cs typeface="Times New Roman" panose="02020603050405020304" pitchFamily="18" charset="0"/>
              </a:rPr>
              <a:t>03.07.2024   - 04.07.2024</a:t>
            </a:r>
          </a:p>
          <a:p>
            <a:pPr marL="0" lvl="0" indent="0" algn="ctr" fontAlgn="base">
              <a:spcBef>
                <a:spcPct val="0"/>
              </a:spcBef>
              <a:spcAft>
                <a:spcPct val="0"/>
              </a:spcAft>
              <a:buClrTx/>
              <a:buSzTx/>
              <a:buNone/>
              <a:defRPr/>
            </a:pPr>
            <a:r>
              <a:rPr lang="ru-RU" sz="4400" b="1" dirty="0" smtClean="0">
                <a:solidFill>
                  <a:srgbClr val="0070C0"/>
                </a:solidFill>
                <a:latin typeface="Times New Roman" panose="02020603050405020304" pitchFamily="18" charset="0"/>
                <a:cs typeface="Times New Roman" panose="02020603050405020304" pitchFamily="18" charset="0"/>
              </a:rPr>
              <a:t> </a:t>
            </a:r>
            <a:r>
              <a:rPr lang="ru-RU" sz="4400" b="1" dirty="0">
                <a:solidFill>
                  <a:srgbClr val="0070C0"/>
                </a:solidFill>
                <a:latin typeface="Times New Roman" panose="02020603050405020304" pitchFamily="18" charset="0"/>
                <a:cs typeface="Times New Roman" panose="02020603050405020304" pitchFamily="18" charset="0"/>
              </a:rPr>
              <a:t>(до 17.00</a:t>
            </a:r>
            <a:r>
              <a:rPr lang="ru-RU" sz="4400" b="1" dirty="0" smtClean="0">
                <a:solidFill>
                  <a:srgbClr val="0070C0"/>
                </a:solidFill>
                <a:latin typeface="Times New Roman" panose="02020603050405020304" pitchFamily="18" charset="0"/>
                <a:cs typeface="Times New Roman" panose="02020603050405020304" pitchFamily="18" charset="0"/>
              </a:rPr>
              <a:t>)</a:t>
            </a:r>
            <a:endParaRPr lang="ru-RU" sz="4400" b="1" dirty="0">
              <a:solidFill>
                <a:srgbClr val="0070C0"/>
              </a:solidFill>
            </a:endParaRPr>
          </a:p>
        </p:txBody>
      </p:sp>
    </p:spTree>
    <p:extLst>
      <p:ext uri="{BB962C8B-B14F-4D97-AF65-F5344CB8AC3E}">
        <p14:creationId xmlns:p14="http://schemas.microsoft.com/office/powerpoint/2010/main" val="6990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534400" cy="1340768"/>
          </a:xfrm>
        </p:spPr>
        <p:txBody>
          <a:bodyPr>
            <a:normAutofit/>
          </a:bodyPr>
          <a:lstStyle/>
          <a:p>
            <a:r>
              <a:rPr lang="ru-RU" sz="3600" b="1" i="1" dirty="0">
                <a:solidFill>
                  <a:srgbClr val="FF0000"/>
                </a:solidFill>
                <a:latin typeface="Times New Roman" panose="02020603050405020304" pitchFamily="18" charset="0"/>
                <a:ea typeface="Calibri"/>
                <a:cs typeface="Times New Roman" panose="02020603050405020304" pitchFamily="18" charset="0"/>
              </a:rPr>
              <a:t>УМК «Школа России» (ФГОС)</a:t>
            </a:r>
            <a:r>
              <a:rPr lang="ru-RU" sz="3600" i="1" dirty="0">
                <a:solidFill>
                  <a:srgbClr val="FF0000"/>
                </a:solidFill>
                <a:latin typeface="Times New Roman" panose="02020603050405020304" pitchFamily="18" charset="0"/>
                <a:ea typeface="Calibri"/>
                <a:cs typeface="Times New Roman" panose="02020603050405020304" pitchFamily="18" charset="0"/>
              </a:rPr>
              <a:t/>
            </a:r>
            <a:br>
              <a:rPr lang="ru-RU" sz="3600" i="1" dirty="0">
                <a:solidFill>
                  <a:srgbClr val="FF0000"/>
                </a:solidFill>
                <a:latin typeface="Times New Roman" panose="02020603050405020304" pitchFamily="18" charset="0"/>
                <a:ea typeface="Calibri"/>
                <a:cs typeface="Times New Roman" panose="02020603050405020304" pitchFamily="18" charset="0"/>
              </a:rPr>
            </a:br>
            <a:endParaRPr lang="ru-RU" dirty="0"/>
          </a:p>
        </p:txBody>
      </p:sp>
      <p:sp>
        <p:nvSpPr>
          <p:cNvPr id="3" name="Объект 2"/>
          <p:cNvSpPr>
            <a:spLocks noGrp="1"/>
          </p:cNvSpPr>
          <p:nvPr>
            <p:ph sz="quarter" idx="1"/>
          </p:nvPr>
        </p:nvSpPr>
        <p:spPr/>
        <p:txBody>
          <a:bodyPr>
            <a:normAutofit fontScale="92500" lnSpcReduction="20000"/>
          </a:bodyPr>
          <a:lstStyle/>
          <a:p>
            <a:pPr marL="0" lvl="0" indent="432000" algn="just">
              <a:lnSpc>
                <a:spcPct val="115000"/>
              </a:lnSpc>
              <a:buClrTx/>
              <a:buSzTx/>
              <a:buNone/>
            </a:pPr>
            <a:r>
              <a:rPr lang="ru-RU" sz="1600" b="1" dirty="0">
                <a:solidFill>
                  <a:srgbClr val="0070C0"/>
                </a:solidFill>
                <a:latin typeface="Times New Roman" panose="02020603050405020304" pitchFamily="18" charset="0"/>
                <a:ea typeface="Calibri"/>
                <a:cs typeface="Times New Roman" panose="02020603050405020304" pitchFamily="18" charset="0"/>
              </a:rPr>
              <a:t>«Школа России»</a:t>
            </a:r>
            <a:r>
              <a:rPr lang="ru-RU" sz="1600" dirty="0">
                <a:solidFill>
                  <a:srgbClr val="0070C0"/>
                </a:solidFill>
                <a:latin typeface="Times New Roman" panose="02020603050405020304" pitchFamily="18" charset="0"/>
                <a:ea typeface="Calibri"/>
                <a:cs typeface="Times New Roman" panose="02020603050405020304" pitchFamily="18" charset="0"/>
              </a:rPr>
              <a:t> - это учебно-методический комплекс (УМК) для начальных классов общеобразовательных учреждений, который обеспечивает достижение результатов освоения основной образовательной программы начального общего образования и полностью соответствует требованиям Федерального государственного образовательного стандарта (ФГОС).</a:t>
            </a:r>
          </a:p>
          <a:p>
            <a:pPr marL="0" lvl="0" indent="432000" algn="just">
              <a:buClrTx/>
              <a:buSzTx/>
              <a:buNone/>
            </a:pPr>
            <a:r>
              <a:rPr lang="ru-RU" sz="1600" dirty="0">
                <a:solidFill>
                  <a:srgbClr val="0070C0"/>
                </a:solidFill>
                <a:latin typeface="Times New Roman" panose="02020603050405020304" pitchFamily="18" charset="0"/>
                <a:ea typeface="Calibri"/>
                <a:cs typeface="Times New Roman" panose="02020603050405020304" pitchFamily="18" charset="0"/>
              </a:rPr>
              <a:t>Авторы программы «Школа России» - ученые, чьи имена известны всем, кто работает в системе начального образования: В.Г. Горецкий, М.И. Моро, А.А. Плешаков, В.П. </a:t>
            </a:r>
            <a:r>
              <a:rPr lang="ru-RU" sz="1600" dirty="0" err="1">
                <a:solidFill>
                  <a:srgbClr val="0070C0"/>
                </a:solidFill>
                <a:latin typeface="Times New Roman" panose="02020603050405020304" pitchFamily="18" charset="0"/>
                <a:ea typeface="Calibri"/>
                <a:cs typeface="Times New Roman" panose="02020603050405020304" pitchFamily="18" charset="0"/>
              </a:rPr>
              <a:t>Канакина</a:t>
            </a:r>
            <a:r>
              <a:rPr lang="ru-RU" sz="1600" dirty="0">
                <a:solidFill>
                  <a:srgbClr val="0070C0"/>
                </a:solidFill>
                <a:latin typeface="Times New Roman" panose="02020603050405020304" pitchFamily="18" charset="0"/>
                <a:ea typeface="Calibri"/>
                <a:cs typeface="Times New Roman" panose="02020603050405020304" pitchFamily="18" charset="0"/>
              </a:rPr>
              <a:t>, Л.М. Зеленина, Л.Ф. Климанова и др. </a:t>
            </a:r>
          </a:p>
          <a:p>
            <a:pPr marL="0" lvl="0" indent="432000" algn="just">
              <a:buClrTx/>
              <a:buSzTx/>
              <a:buNone/>
            </a:pPr>
            <a:r>
              <a:rPr lang="ru-RU" sz="1600" dirty="0">
                <a:solidFill>
                  <a:srgbClr val="0070C0"/>
                </a:solidFill>
                <a:latin typeface="Times New Roman" panose="02020603050405020304" pitchFamily="18" charset="0"/>
                <a:ea typeface="Calibri"/>
                <a:cs typeface="Times New Roman" panose="02020603050405020304" pitchFamily="18" charset="0"/>
              </a:rPr>
              <a:t>Все учебники, составляющие завершенные предметные линии УМК «Школа России», получили положительные оценки РАН и РАО.</a:t>
            </a:r>
          </a:p>
          <a:p>
            <a:pPr marL="0" lvl="0" indent="432000" algn="just">
              <a:buClrTx/>
              <a:buSzTx/>
              <a:buNone/>
            </a:pPr>
            <a:endParaRPr lang="ru-RU" sz="1600" dirty="0">
              <a:solidFill>
                <a:srgbClr val="0070C0"/>
              </a:solidFill>
              <a:latin typeface="Times New Roman" panose="02020603050405020304" pitchFamily="18" charset="0"/>
              <a:ea typeface="Calibri"/>
              <a:cs typeface="Times New Roman" panose="02020603050405020304" pitchFamily="18" charset="0"/>
            </a:endParaRPr>
          </a:p>
          <a:p>
            <a:pPr marL="0" lvl="0" indent="0">
              <a:buClrTx/>
              <a:buSzTx/>
              <a:buNone/>
            </a:pPr>
            <a:r>
              <a:rPr lang="ru-RU" sz="1600" b="1" dirty="0">
                <a:solidFill>
                  <a:srgbClr val="0070C0"/>
                </a:solidFill>
                <a:latin typeface="Times New Roman" panose="02020603050405020304" pitchFamily="18" charset="0"/>
                <a:ea typeface="Times New Roman"/>
                <a:cs typeface="Times New Roman" panose="02020603050405020304" pitchFamily="18" charset="0"/>
              </a:rPr>
              <a:t>       Учебно-методический комплекс «Школа России» сегодня - это: </a:t>
            </a:r>
            <a:r>
              <a:rPr lang="ru-RU" sz="1600" dirty="0">
                <a:solidFill>
                  <a:srgbClr val="0070C0"/>
                </a:solidFill>
                <a:latin typeface="Times New Roman" panose="02020603050405020304" pitchFamily="18" charset="0"/>
                <a:ea typeface="Times New Roman"/>
                <a:cs typeface="Times New Roman" panose="02020603050405020304" pitchFamily="18" charset="0"/>
              </a:rPr>
              <a:t/>
            </a:r>
            <a:br>
              <a:rPr lang="ru-RU" sz="1600" dirty="0">
                <a:solidFill>
                  <a:srgbClr val="0070C0"/>
                </a:solidFill>
                <a:latin typeface="Times New Roman" panose="02020603050405020304" pitchFamily="18" charset="0"/>
                <a:ea typeface="Times New Roman"/>
                <a:cs typeface="Times New Roman" panose="02020603050405020304" pitchFamily="18" charset="0"/>
              </a:rPr>
            </a:br>
            <a:r>
              <a:rPr lang="ru-RU" sz="1600" dirty="0">
                <a:solidFill>
                  <a:srgbClr val="0070C0"/>
                </a:solidFill>
                <a:latin typeface="Times New Roman" panose="02020603050405020304" pitchFamily="18" charset="0"/>
                <a:ea typeface="Times New Roman"/>
                <a:cs typeface="Times New Roman" panose="02020603050405020304" pitchFamily="18" charset="0"/>
              </a:rPr>
              <a:t>• мощный потенциал для духовно-нравственного развития и воспитания личности гражданина России;</a:t>
            </a:r>
            <a:br>
              <a:rPr lang="ru-RU" sz="1600" dirty="0">
                <a:solidFill>
                  <a:srgbClr val="0070C0"/>
                </a:solidFill>
                <a:latin typeface="Times New Roman" panose="02020603050405020304" pitchFamily="18" charset="0"/>
                <a:ea typeface="Times New Roman"/>
                <a:cs typeface="Times New Roman" panose="02020603050405020304" pitchFamily="18" charset="0"/>
              </a:rPr>
            </a:br>
            <a:r>
              <a:rPr lang="ru-RU" sz="1600" dirty="0">
                <a:solidFill>
                  <a:srgbClr val="0070C0"/>
                </a:solidFill>
                <a:latin typeface="Times New Roman" panose="02020603050405020304" pitchFamily="18" charset="0"/>
                <a:ea typeface="Times New Roman"/>
                <a:cs typeface="Times New Roman" panose="02020603050405020304" pitchFamily="18" charset="0"/>
              </a:rPr>
              <a:t>• реальная возможность достижения личностных, </a:t>
            </a:r>
            <a:r>
              <a:rPr lang="ru-RU" sz="1600" dirty="0" err="1">
                <a:solidFill>
                  <a:srgbClr val="0070C0"/>
                </a:solidFill>
                <a:latin typeface="Times New Roman" panose="02020603050405020304" pitchFamily="18" charset="0"/>
                <a:ea typeface="Times New Roman"/>
                <a:cs typeface="Times New Roman" panose="02020603050405020304" pitchFamily="18" charset="0"/>
              </a:rPr>
              <a:t>метапредметных</a:t>
            </a:r>
            <a:r>
              <a:rPr lang="ru-RU" sz="1600" dirty="0">
                <a:solidFill>
                  <a:srgbClr val="0070C0"/>
                </a:solidFill>
                <a:latin typeface="Times New Roman" panose="02020603050405020304" pitchFamily="18" charset="0"/>
                <a:ea typeface="Times New Roman"/>
                <a:cs typeface="Times New Roman" panose="02020603050405020304" pitchFamily="18" charset="0"/>
              </a:rPr>
              <a:t> и предметных результатов, соответствующих задачам современного образования;</a:t>
            </a:r>
            <a:br>
              <a:rPr lang="ru-RU" sz="1600" dirty="0">
                <a:solidFill>
                  <a:srgbClr val="0070C0"/>
                </a:solidFill>
                <a:latin typeface="Times New Roman" panose="02020603050405020304" pitchFamily="18" charset="0"/>
                <a:ea typeface="Times New Roman"/>
                <a:cs typeface="Times New Roman" panose="02020603050405020304" pitchFamily="18" charset="0"/>
              </a:rPr>
            </a:br>
            <a:r>
              <a:rPr lang="ru-RU" sz="1600" dirty="0">
                <a:solidFill>
                  <a:srgbClr val="0070C0"/>
                </a:solidFill>
                <a:latin typeface="Times New Roman" panose="02020603050405020304" pitchFamily="18" charset="0"/>
                <a:ea typeface="Times New Roman"/>
                <a:cs typeface="Times New Roman" panose="02020603050405020304" pitchFamily="18" charset="0"/>
              </a:rPr>
              <a:t>• эффективное сочетание лучших традиций российского образования и проверенных практиками образовательного процесса инноваций;</a:t>
            </a:r>
            <a:br>
              <a:rPr lang="ru-RU" sz="1600" dirty="0">
                <a:solidFill>
                  <a:srgbClr val="0070C0"/>
                </a:solidFill>
                <a:latin typeface="Times New Roman" panose="02020603050405020304" pitchFamily="18" charset="0"/>
                <a:ea typeface="Times New Roman"/>
                <a:cs typeface="Times New Roman" panose="02020603050405020304" pitchFamily="18" charset="0"/>
              </a:rPr>
            </a:br>
            <a:r>
              <a:rPr lang="ru-RU" sz="1600" dirty="0">
                <a:solidFill>
                  <a:srgbClr val="0070C0"/>
                </a:solidFill>
                <a:latin typeface="Times New Roman" panose="02020603050405020304" pitchFamily="18" charset="0"/>
                <a:ea typeface="Times New Roman"/>
                <a:cs typeface="Times New Roman" panose="02020603050405020304" pitchFamily="18" charset="0"/>
              </a:rPr>
              <a:t>• постоянно обновляющаяся, наиболее востребованная и понятная учителю и родителям образовательная система для начальной школы.</a:t>
            </a:r>
          </a:p>
          <a:p>
            <a:pPr marL="0" lvl="0" indent="0">
              <a:buClrTx/>
              <a:buSzTx/>
              <a:buNone/>
            </a:pPr>
            <a:r>
              <a:rPr lang="ru-RU" sz="1900" b="1" dirty="0">
                <a:solidFill>
                  <a:srgbClr val="0070C0"/>
                </a:solidFill>
                <a:latin typeface="Times New Roman" panose="02020603050405020304" pitchFamily="18" charset="0"/>
                <a:ea typeface="Times New Roman"/>
                <a:cs typeface="Times New Roman" panose="02020603050405020304" pitchFamily="18" charset="0"/>
              </a:rPr>
              <a:t> </a:t>
            </a:r>
            <a:endParaRPr lang="ru-RU" sz="1900" dirty="0">
              <a:solidFill>
                <a:srgbClr val="0070C0"/>
              </a:solidFill>
              <a:latin typeface="Times New Roman" panose="02020603050405020304" pitchFamily="18" charset="0"/>
              <a:ea typeface="Times New Roman"/>
              <a:cs typeface="Times New Roman" panose="02020603050405020304" pitchFamily="18" charset="0"/>
            </a:endParaRPr>
          </a:p>
          <a:p>
            <a:endParaRPr lang="ru-RU" dirty="0"/>
          </a:p>
        </p:txBody>
      </p:sp>
    </p:spTree>
    <p:extLst>
      <p:ext uri="{BB962C8B-B14F-4D97-AF65-F5344CB8AC3E}">
        <p14:creationId xmlns:p14="http://schemas.microsoft.com/office/powerpoint/2010/main" val="4258805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107504" y="2636912"/>
            <a:ext cx="8856984" cy="3816424"/>
          </a:xfrm>
        </p:spPr>
        <p:txBody>
          <a:bodyPr>
            <a:normAutofit fontScale="77500" lnSpcReduction="20000"/>
          </a:bodyPr>
          <a:lstStyle/>
          <a:p>
            <a:pPr indent="450215" algn="just"/>
            <a:r>
              <a:rPr lang="ru-RU" sz="4000" dirty="0" smtClean="0"/>
              <a:t>прием </a:t>
            </a:r>
            <a:r>
              <a:rPr lang="ru-RU" sz="4000" dirty="0"/>
              <a:t>на свободные места вне зависимости от места регистрации ребёнка</a:t>
            </a:r>
            <a:r>
              <a:rPr lang="ru-RU" sz="4000" dirty="0" smtClean="0"/>
              <a:t>.</a:t>
            </a:r>
          </a:p>
          <a:p>
            <a:pPr indent="450215" algn="just"/>
            <a:endParaRPr lang="ru-RU" sz="4000" dirty="0"/>
          </a:p>
          <a:p>
            <a:pPr indent="450215"/>
            <a:r>
              <a:rPr lang="ru-RU" sz="4000" dirty="0" smtClean="0"/>
              <a:t> </a:t>
            </a:r>
            <a:r>
              <a:rPr lang="ru-RU" sz="4000" dirty="0" smtClean="0">
                <a:solidFill>
                  <a:srgbClr val="000000"/>
                </a:solidFill>
              </a:rPr>
              <a:t>Информацию </a:t>
            </a:r>
            <a:r>
              <a:rPr lang="ru-RU" sz="4000" dirty="0">
                <a:solidFill>
                  <a:srgbClr val="000000"/>
                </a:solidFill>
              </a:rPr>
              <a:t>о дате открытия второго этапа можно узнать на сайте </a:t>
            </a:r>
            <a:r>
              <a:rPr lang="ru-RU" sz="4000" dirty="0" smtClean="0">
                <a:solidFill>
                  <a:srgbClr val="000000"/>
                </a:solidFill>
              </a:rPr>
              <a:t>образовательного </a:t>
            </a:r>
            <a:r>
              <a:rPr lang="ru-RU" sz="4000" dirty="0">
                <a:solidFill>
                  <a:srgbClr val="000000"/>
                </a:solidFill>
              </a:rPr>
              <a:t>учреждения.</a:t>
            </a:r>
            <a:endParaRPr lang="ru-RU" sz="4000" dirty="0"/>
          </a:p>
          <a:p>
            <a:pPr indent="450215" algn="just"/>
            <a:endParaRPr lang="ru-RU" sz="4000" dirty="0" smtClean="0"/>
          </a:p>
        </p:txBody>
      </p:sp>
      <p:sp>
        <p:nvSpPr>
          <p:cNvPr id="3" name="Заголовок 2"/>
          <p:cNvSpPr>
            <a:spLocks noGrp="1"/>
          </p:cNvSpPr>
          <p:nvPr>
            <p:ph type="title"/>
          </p:nvPr>
        </p:nvSpPr>
        <p:spPr>
          <a:xfrm>
            <a:off x="395536" y="260648"/>
            <a:ext cx="8099177" cy="1796752"/>
          </a:xfrm>
        </p:spPr>
        <p:txBody>
          <a:bodyPr>
            <a:normAutofit/>
          </a:bodyPr>
          <a:lstStyle/>
          <a:p>
            <a:pPr lvl="0">
              <a:spcBef>
                <a:spcPct val="20000"/>
              </a:spcBef>
            </a:pPr>
            <a:r>
              <a:rPr lang="ru-RU" sz="4400" b="1" cap="all" spc="250" dirty="0" smtClean="0">
                <a:solidFill>
                  <a:schemeClr val="tx1"/>
                </a:solidFill>
                <a:latin typeface="Comic Sans MS" panose="030F0702030302020204" pitchFamily="66" charset="0"/>
                <a:ea typeface="+mn-ea"/>
                <a:cs typeface="+mn-cs"/>
              </a:rPr>
              <a:t>2 волна</a:t>
            </a:r>
            <a:r>
              <a:rPr lang="ru-RU" sz="3200" b="1" cap="all" spc="250" dirty="0">
                <a:solidFill>
                  <a:schemeClr val="tx1"/>
                </a:solidFill>
                <a:latin typeface="Comic Sans MS" panose="030F0702030302020204" pitchFamily="66" charset="0"/>
                <a:ea typeface="+mn-ea"/>
                <a:cs typeface="+mn-cs"/>
              </a:rPr>
              <a:t/>
            </a:r>
            <a:br>
              <a:rPr lang="ru-RU" sz="3200" b="1" cap="all" spc="250" dirty="0">
                <a:solidFill>
                  <a:schemeClr val="tx1"/>
                </a:solidFill>
                <a:latin typeface="Comic Sans MS" panose="030F0702030302020204" pitchFamily="66" charset="0"/>
                <a:ea typeface="+mn-ea"/>
                <a:cs typeface="+mn-cs"/>
              </a:rPr>
            </a:br>
            <a:endParaRPr lang="ru-RU" sz="32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0440805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lvl="0">
              <a:spcBef>
                <a:spcPct val="20000"/>
              </a:spcBef>
            </a:pPr>
            <a:r>
              <a:rPr lang="ru-RU" sz="7200" b="1" cap="all" spc="250" dirty="0" smtClean="0">
                <a:solidFill>
                  <a:srgbClr val="646B86"/>
                </a:solidFill>
                <a:latin typeface="Comic Sans MS" panose="030F0702030302020204" pitchFamily="66" charset="0"/>
                <a:ea typeface="+mn-ea"/>
                <a:cs typeface="+mn-cs"/>
              </a:rPr>
              <a:t>2 </a:t>
            </a:r>
            <a:r>
              <a:rPr lang="ru-RU" sz="7200" b="1" cap="all" spc="250" dirty="0">
                <a:solidFill>
                  <a:srgbClr val="646B86"/>
                </a:solidFill>
                <a:latin typeface="Comic Sans MS" panose="030F0702030302020204" pitchFamily="66" charset="0"/>
                <a:ea typeface="+mn-ea"/>
                <a:cs typeface="+mn-cs"/>
              </a:rPr>
              <a:t>волна</a:t>
            </a:r>
            <a:br>
              <a:rPr lang="ru-RU" sz="7200" b="1" cap="all" spc="250" dirty="0">
                <a:solidFill>
                  <a:srgbClr val="646B86"/>
                </a:solidFill>
                <a:latin typeface="Comic Sans MS" panose="030F0702030302020204" pitchFamily="66" charset="0"/>
                <a:ea typeface="+mn-ea"/>
                <a:cs typeface="+mn-cs"/>
              </a:rPr>
            </a:br>
            <a:endParaRPr lang="ru-RU" dirty="0"/>
          </a:p>
        </p:txBody>
      </p:sp>
      <p:sp>
        <p:nvSpPr>
          <p:cNvPr id="5" name="Текст 4"/>
          <p:cNvSpPr>
            <a:spLocks noGrp="1"/>
          </p:cNvSpPr>
          <p:nvPr>
            <p:ph type="body" idx="1"/>
          </p:nvPr>
        </p:nvSpPr>
        <p:spPr>
          <a:xfrm>
            <a:off x="467544" y="2743200"/>
            <a:ext cx="8208912" cy="3422104"/>
          </a:xfrm>
        </p:spPr>
        <p:txBody>
          <a:bodyPr>
            <a:normAutofit/>
          </a:bodyPr>
          <a:lstStyle/>
          <a:p>
            <a:pPr marL="342900" lvl="0" indent="-342900">
              <a:lnSpc>
                <a:spcPct val="110000"/>
              </a:lnSpc>
              <a:buClrTx/>
              <a:buSzTx/>
              <a:buFont typeface="Arial" pitchFamily="34" charset="0"/>
              <a:buChar char="•"/>
            </a:pPr>
            <a:r>
              <a:rPr lang="ru-RU" sz="2400" b="0" dirty="0">
                <a:solidFill>
                  <a:srgbClr val="000000"/>
                </a:solidFill>
                <a:latin typeface="Times New Roman"/>
              </a:rPr>
              <a:t>06 июля </a:t>
            </a:r>
            <a:r>
              <a:rPr lang="ru-RU" sz="2400" b="0" dirty="0" smtClean="0">
                <a:solidFill>
                  <a:srgbClr val="000000"/>
                </a:solidFill>
                <a:latin typeface="Times New Roman"/>
              </a:rPr>
              <a:t>2024г</a:t>
            </a:r>
            <a:r>
              <a:rPr lang="ru-RU" sz="2400" b="0" dirty="0">
                <a:solidFill>
                  <a:srgbClr val="000000"/>
                </a:solidFill>
                <a:latin typeface="Times New Roman"/>
              </a:rPr>
              <a:t>. – до момента заполнения свободных мест, но не позднее 05 сентября </a:t>
            </a:r>
            <a:r>
              <a:rPr lang="ru-RU" sz="2400" b="0" dirty="0" smtClean="0">
                <a:solidFill>
                  <a:srgbClr val="000000"/>
                </a:solidFill>
                <a:latin typeface="Times New Roman"/>
              </a:rPr>
              <a:t>2024 </a:t>
            </a:r>
            <a:r>
              <a:rPr lang="ru-RU" sz="2400" b="0" dirty="0">
                <a:solidFill>
                  <a:srgbClr val="000000"/>
                </a:solidFill>
                <a:latin typeface="Times New Roman"/>
              </a:rPr>
              <a:t>г. Заявления на имеющиеся свободные места принимаются в отношении детей, не проживающих на закрепленной территории</a:t>
            </a:r>
            <a:r>
              <a:rPr lang="ru-RU" sz="1800" b="0" dirty="0">
                <a:solidFill>
                  <a:srgbClr val="000000"/>
                </a:solidFill>
                <a:latin typeface="Times New Roman"/>
              </a:rPr>
              <a:t>.</a:t>
            </a:r>
            <a:endParaRPr lang="ru-RU" sz="7200" dirty="0">
              <a:latin typeface="Comic Sans MS" panose="030F0702030302020204" pitchFamily="66" charset="0"/>
            </a:endParaRPr>
          </a:p>
        </p:txBody>
      </p:sp>
    </p:spTree>
    <p:extLst>
      <p:ext uri="{BB962C8B-B14F-4D97-AF65-F5344CB8AC3E}">
        <p14:creationId xmlns:p14="http://schemas.microsoft.com/office/powerpoint/2010/main" val="1976861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5400" b="1" dirty="0" smtClean="0">
                <a:solidFill>
                  <a:srgbClr val="C00000"/>
                </a:solidFill>
              </a:rPr>
              <a:t/>
            </a:r>
            <a:br>
              <a:rPr lang="ru-RU" sz="5400" b="1" dirty="0" smtClean="0">
                <a:solidFill>
                  <a:srgbClr val="C00000"/>
                </a:solidFill>
              </a:rPr>
            </a:br>
            <a:r>
              <a:rPr lang="ru-RU" sz="5400" b="1" dirty="0">
                <a:solidFill>
                  <a:srgbClr val="C00000"/>
                </a:solidFill>
              </a:rPr>
              <a:t/>
            </a:r>
            <a:br>
              <a:rPr lang="ru-RU" sz="5400" b="1" dirty="0">
                <a:solidFill>
                  <a:srgbClr val="C00000"/>
                </a:solidFill>
              </a:rPr>
            </a:br>
            <a:r>
              <a:rPr lang="ru-RU" sz="5400" b="1" dirty="0" smtClean="0">
                <a:solidFill>
                  <a:srgbClr val="C00000"/>
                </a:solidFill>
              </a:rPr>
              <a:t/>
            </a:r>
            <a:br>
              <a:rPr lang="ru-RU" sz="5400" b="1" dirty="0" smtClean="0">
                <a:solidFill>
                  <a:srgbClr val="C00000"/>
                </a:solidFill>
              </a:rPr>
            </a:br>
            <a:r>
              <a:rPr lang="ru-RU" sz="5400" b="1" dirty="0" smtClean="0">
                <a:solidFill>
                  <a:srgbClr val="C00000"/>
                </a:solidFill>
              </a:rPr>
              <a:t>Документы</a:t>
            </a:r>
            <a:endParaRPr lang="ru-RU" sz="5400" b="1" dirty="0">
              <a:solidFill>
                <a:srgbClr val="C00000"/>
              </a:solidFill>
            </a:endParaRPr>
          </a:p>
        </p:txBody>
      </p:sp>
      <p:sp>
        <p:nvSpPr>
          <p:cNvPr id="3" name="Прямоугольник 2"/>
          <p:cNvSpPr/>
          <p:nvPr/>
        </p:nvSpPr>
        <p:spPr>
          <a:xfrm>
            <a:off x="467544" y="980728"/>
            <a:ext cx="8424936" cy="4659737"/>
          </a:xfrm>
          <a:prstGeom prst="rect">
            <a:avLst/>
          </a:prstGeom>
        </p:spPr>
        <p:txBody>
          <a:bodyPr wrap="square">
            <a:spAutoFit/>
          </a:bodyPr>
          <a:lstStyle/>
          <a:p>
            <a:pPr marL="274320" lvl="0" indent="-274320">
              <a:spcBef>
                <a:spcPct val="20000"/>
              </a:spcBef>
              <a:buClr>
                <a:srgbClr val="D16349"/>
              </a:buClr>
              <a:buSzPct val="85000"/>
              <a:buFont typeface="Wingdings 2"/>
              <a:buChar char=""/>
            </a:pPr>
            <a:r>
              <a:rPr lang="ru-RU" sz="2800" dirty="0">
                <a:solidFill>
                  <a:srgbClr val="000000"/>
                </a:solidFill>
                <a:latin typeface="Times New Roman"/>
              </a:rPr>
              <a:t>Копия документа, удостоверяющего личность родителя (законного представителя) ребенка.</a:t>
            </a:r>
          </a:p>
          <a:p>
            <a:pPr marL="274320" lvl="0" indent="-274320">
              <a:spcBef>
                <a:spcPct val="20000"/>
              </a:spcBef>
              <a:buClr>
                <a:srgbClr val="D16349"/>
              </a:buClr>
              <a:buSzPct val="85000"/>
              <a:buFont typeface="Wingdings 2"/>
              <a:buChar char=""/>
            </a:pPr>
            <a:r>
              <a:rPr lang="ru-RU" sz="2800" dirty="0">
                <a:solidFill>
                  <a:srgbClr val="000000"/>
                </a:solidFill>
                <a:latin typeface="Times New Roman"/>
              </a:rPr>
              <a:t>Копия свидетельства о рождении ребенка или документа, подтверждающего родство заявителя</a:t>
            </a:r>
            <a:r>
              <a:rPr lang="ru-RU" sz="2800" dirty="0" smtClean="0">
                <a:solidFill>
                  <a:srgbClr val="000000"/>
                </a:solidFill>
                <a:latin typeface="Times New Roman"/>
              </a:rPr>
              <a:t>.</a:t>
            </a:r>
            <a:endParaRPr lang="ru-RU" sz="2800" dirty="0">
              <a:solidFill>
                <a:srgbClr val="000000"/>
              </a:solidFill>
              <a:latin typeface="Times New Roman"/>
            </a:endParaRPr>
          </a:p>
          <a:p>
            <a:pPr marL="274320" lvl="0" indent="-274320">
              <a:spcBef>
                <a:spcPct val="20000"/>
              </a:spcBef>
              <a:buClr>
                <a:srgbClr val="D16349"/>
              </a:buClr>
              <a:buSzPct val="85000"/>
              <a:buFont typeface="Wingdings 2"/>
              <a:buChar char=""/>
            </a:pPr>
            <a:r>
              <a:rPr lang="ru-RU" sz="2800" dirty="0">
                <a:solidFill>
                  <a:srgbClr val="000000"/>
                </a:solidFill>
                <a:latin typeface="Times New Roman"/>
              </a:rPr>
              <a:t>Копия заключения психолого-медико-педагогической комиссии (при наличии).</a:t>
            </a:r>
          </a:p>
          <a:p>
            <a:pPr marL="274320" lvl="0" indent="-274320">
              <a:spcBef>
                <a:spcPct val="20000"/>
              </a:spcBef>
              <a:buClr>
                <a:srgbClr val="D16349"/>
              </a:buClr>
              <a:buSzPct val="85000"/>
              <a:buFont typeface="Wingdings 2"/>
              <a:buChar char=""/>
            </a:pPr>
            <a:r>
              <a:rPr lang="ru-RU" sz="2800" dirty="0">
                <a:solidFill>
                  <a:srgbClr val="000000"/>
                </a:solidFill>
                <a:latin typeface="Times New Roman"/>
              </a:rPr>
              <a:t>Иностранные граждане и лица без гражданства все документы представляют на русском языке или вместе с заверенным в установленном порядке переводом на русский язык</a:t>
            </a:r>
            <a:r>
              <a:rPr lang="ru-RU" sz="1600" dirty="0">
                <a:solidFill>
                  <a:srgbClr val="000000"/>
                </a:solidFill>
                <a:latin typeface="Times New Roman"/>
              </a:rPr>
              <a:t>.</a:t>
            </a:r>
            <a:endParaRPr lang="ru-RU" sz="1600" dirty="0">
              <a:solidFill>
                <a:prstClr val="black"/>
              </a:solidFill>
            </a:endParaRPr>
          </a:p>
        </p:txBody>
      </p:sp>
    </p:spTree>
    <p:extLst>
      <p:ext uri="{BB962C8B-B14F-4D97-AF65-F5344CB8AC3E}">
        <p14:creationId xmlns:p14="http://schemas.microsoft.com/office/powerpoint/2010/main" val="6749735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ВНИМАНИЕ!!!</a:t>
            </a:r>
            <a:endParaRPr lang="ru-RU" b="1" dirty="0">
              <a:solidFill>
                <a:srgbClr val="FF0000"/>
              </a:solidFill>
            </a:endParaRPr>
          </a:p>
        </p:txBody>
      </p:sp>
      <p:sp>
        <p:nvSpPr>
          <p:cNvPr id="3" name="Объект 2"/>
          <p:cNvSpPr>
            <a:spLocks noGrp="1"/>
          </p:cNvSpPr>
          <p:nvPr>
            <p:ph sz="quarter" idx="1"/>
          </p:nvPr>
        </p:nvSpPr>
        <p:spPr/>
        <p:txBody>
          <a:bodyPr>
            <a:normAutofit fontScale="92500" lnSpcReduction="20000"/>
          </a:bodyPr>
          <a:lstStyle/>
          <a:p>
            <a:r>
              <a:rPr lang="ru-RU" sz="5800" b="1" dirty="0" smtClean="0">
                <a:solidFill>
                  <a:srgbClr val="002060"/>
                </a:solidFill>
              </a:rPr>
              <a:t>Следить за стендом с объявлениями.</a:t>
            </a:r>
          </a:p>
          <a:p>
            <a:r>
              <a:rPr lang="ru-RU" sz="5800" b="1" dirty="0" smtClean="0">
                <a:solidFill>
                  <a:srgbClr val="002060"/>
                </a:solidFill>
              </a:rPr>
              <a:t>Вся информация будет на сайте школы в разделе «Приём в  1 класс».</a:t>
            </a:r>
          </a:p>
          <a:p>
            <a:endParaRPr lang="ru-RU" sz="6000" dirty="0">
              <a:solidFill>
                <a:srgbClr val="002060"/>
              </a:solidFill>
            </a:endParaRPr>
          </a:p>
        </p:txBody>
      </p:sp>
    </p:spTree>
    <p:extLst>
      <p:ext uri="{BB962C8B-B14F-4D97-AF65-F5344CB8AC3E}">
        <p14:creationId xmlns:p14="http://schemas.microsoft.com/office/powerpoint/2010/main" val="31328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t>Приём в 1 класс</a:t>
            </a:r>
            <a:endParaRPr lang="ru-RU" sz="4000" b="1" dirty="0"/>
          </a:p>
        </p:txBody>
      </p:sp>
      <p:sp>
        <p:nvSpPr>
          <p:cNvPr id="3" name="Объект 2"/>
          <p:cNvSpPr>
            <a:spLocks noGrp="1"/>
          </p:cNvSpPr>
          <p:nvPr>
            <p:ph sz="quarter" idx="1"/>
          </p:nvPr>
        </p:nvSpPr>
        <p:spPr/>
        <p:txBody>
          <a:bodyPr>
            <a:normAutofit fontScale="92500" lnSpcReduction="20000"/>
          </a:bodyPr>
          <a:lstStyle/>
          <a:p>
            <a:r>
              <a:rPr lang="ru-RU" sz="4000" dirty="0">
                <a:solidFill>
                  <a:prstClr val="black"/>
                </a:solidFill>
                <a:cs typeface="Times New Roman" panose="02020603050405020304" pitchFamily="18" charset="0"/>
              </a:rPr>
              <a:t>С </a:t>
            </a:r>
            <a:r>
              <a:rPr lang="ru-RU" sz="4000" dirty="0" smtClean="0">
                <a:solidFill>
                  <a:prstClr val="black"/>
                </a:solidFill>
                <a:cs typeface="Times New Roman" panose="02020603050405020304" pitchFamily="18" charset="0"/>
              </a:rPr>
              <a:t>18 </a:t>
            </a:r>
            <a:r>
              <a:rPr lang="ru-RU" sz="4000" dirty="0">
                <a:solidFill>
                  <a:prstClr val="black"/>
                </a:solidFill>
                <a:cs typeface="Times New Roman" panose="02020603050405020304" pitchFamily="18" charset="0"/>
              </a:rPr>
              <a:t>марта </a:t>
            </a:r>
            <a:r>
              <a:rPr lang="ru-RU" sz="4000" dirty="0" smtClean="0">
                <a:solidFill>
                  <a:prstClr val="black"/>
                </a:solidFill>
                <a:cs typeface="Times New Roman" panose="02020603050405020304" pitchFamily="18" charset="0"/>
              </a:rPr>
              <a:t>2024 года </a:t>
            </a:r>
            <a:r>
              <a:rPr lang="ru-RU" sz="4000" dirty="0" err="1" smtClean="0">
                <a:solidFill>
                  <a:prstClr val="black"/>
                </a:solidFill>
                <a:cs typeface="Times New Roman" panose="02020603050405020304" pitchFamily="18" charset="0"/>
              </a:rPr>
              <a:t>Минцифры</a:t>
            </a:r>
            <a:r>
              <a:rPr lang="ru-RU" sz="4000" dirty="0" smtClean="0">
                <a:solidFill>
                  <a:prstClr val="black"/>
                </a:solidFill>
                <a:cs typeface="Times New Roman" panose="02020603050405020304" pitchFamily="18" charset="0"/>
              </a:rPr>
              <a:t> России запланировало открытие электронной формы заявления на ЕПГУ, которую можно заранее заполнить, сохранить в форме черновика и направить 1 .04 не ранее 9 часов 00 минут. В настоящее время форма недоступна.</a:t>
            </a:r>
            <a:endParaRPr lang="ru-RU" sz="4000" dirty="0"/>
          </a:p>
        </p:txBody>
      </p:sp>
    </p:spTree>
    <p:extLst>
      <p:ext uri="{BB962C8B-B14F-4D97-AF65-F5344CB8AC3E}">
        <p14:creationId xmlns:p14="http://schemas.microsoft.com/office/powerpoint/2010/main" val="1275895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01752" y="3429000"/>
            <a:ext cx="8503920" cy="2670048"/>
          </a:xfrm>
        </p:spPr>
        <p:txBody>
          <a:bodyPr>
            <a:normAutofit/>
          </a:bodyPr>
          <a:lstStyle/>
          <a:p>
            <a:pPr marL="0" indent="0" algn="ctr">
              <a:buNone/>
            </a:pPr>
            <a:r>
              <a:rPr lang="ru-RU" sz="4400" dirty="0" smtClean="0"/>
              <a:t> </a:t>
            </a:r>
            <a:endParaRPr lang="ru-RU" sz="4400" b="1" dirty="0">
              <a:solidFill>
                <a:srgbClr val="FF0000"/>
              </a:solidFill>
            </a:endParaRPr>
          </a:p>
        </p:txBody>
      </p:sp>
      <p:sp>
        <p:nvSpPr>
          <p:cNvPr id="2" name="Прямоугольник 1"/>
          <p:cNvSpPr/>
          <p:nvPr/>
        </p:nvSpPr>
        <p:spPr>
          <a:xfrm>
            <a:off x="467544" y="116632"/>
            <a:ext cx="7920880" cy="769441"/>
          </a:xfrm>
          <a:prstGeom prst="rect">
            <a:avLst/>
          </a:prstGeom>
        </p:spPr>
        <p:txBody>
          <a:bodyPr wrap="square">
            <a:spAutoFit/>
          </a:bodyPr>
          <a:lstStyle/>
          <a:p>
            <a:pPr algn="ctr"/>
            <a:r>
              <a:rPr lang="ru-RU" sz="4400" b="1" i="1" dirty="0" smtClean="0">
                <a:solidFill>
                  <a:srgbClr val="FF0000"/>
                </a:solidFill>
                <a:latin typeface="Times New Roman" panose="02020603050405020304" pitchFamily="18" charset="0"/>
                <a:ea typeface="+mj-ea"/>
                <a:cs typeface="Times New Roman" panose="02020603050405020304" pitchFamily="18" charset="0"/>
              </a:rPr>
              <a:t>Спасибо за внимание</a:t>
            </a:r>
            <a:endParaRPr lang="ru-RU" dirty="0"/>
          </a:p>
        </p:txBody>
      </p:sp>
      <p:pic>
        <p:nvPicPr>
          <p:cNvPr id="4098" name="Picture 2" descr="https://avatars.mds.yandex.net/i?id=fd76e0222c4fa7ef8bbe9ef00adf54b828f39e8e-6996969-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556792"/>
            <a:ext cx="6192688"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27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ОСНОВАНИЕ</a:t>
            </a:r>
            <a:endParaRPr lang="ru-RU" b="1" dirty="0">
              <a:solidFill>
                <a:srgbClr val="FF0000"/>
              </a:solidFill>
            </a:endParaRPr>
          </a:p>
        </p:txBody>
      </p:sp>
      <p:sp>
        <p:nvSpPr>
          <p:cNvPr id="3" name="Объект 2"/>
          <p:cNvSpPr>
            <a:spLocks noGrp="1"/>
          </p:cNvSpPr>
          <p:nvPr>
            <p:ph sz="quarter" idx="1"/>
          </p:nvPr>
        </p:nvSpPr>
        <p:spPr/>
        <p:txBody>
          <a:bodyPr>
            <a:normAutofit/>
          </a:bodyPr>
          <a:lstStyle/>
          <a:p>
            <a:pPr marL="0" lvl="0" indent="432000" algn="just">
              <a:buClrTx/>
              <a:buSzTx/>
              <a:buNone/>
            </a:pPr>
            <a:r>
              <a:rPr lang="ru-RU" sz="2400" dirty="0">
                <a:solidFill>
                  <a:srgbClr val="0070C0"/>
                </a:solidFill>
                <a:latin typeface="Times New Roman" panose="02020603050405020304" pitchFamily="18" charset="0"/>
                <a:cs typeface="Times New Roman" pitchFamily="18" charset="0"/>
              </a:rPr>
              <a:t>Согласно приказу </a:t>
            </a:r>
            <a:r>
              <a:rPr lang="ru-RU" sz="2400" dirty="0" err="1">
                <a:solidFill>
                  <a:srgbClr val="0070C0"/>
                </a:solidFill>
                <a:latin typeface="Times New Roman" pitchFamily="18" charset="0"/>
                <a:cs typeface="Times New Roman" pitchFamily="18" charset="0"/>
              </a:rPr>
              <a:t>Минпросвещения</a:t>
            </a:r>
            <a:r>
              <a:rPr lang="ru-RU" sz="2400" dirty="0">
                <a:solidFill>
                  <a:srgbClr val="0070C0"/>
                </a:solidFill>
                <a:latin typeface="Times New Roman" pitchFamily="18" charset="0"/>
                <a:cs typeface="Times New Roman" pitchFamily="18" charset="0"/>
              </a:rPr>
              <a:t> России от 02.09.2020 № 458 действует определённый Порядок приёма на обучение по образовательным программам начального общего, основного общего и среднего общего образования и </a:t>
            </a:r>
            <a:r>
              <a:rPr lang="ru-RU"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Приказа Министерства просвещения РФ от 30.08.2022г. №784 «О внесении изменений в Порядок приёма на обучение по образовательным программам начального общего, основного общего и среднего общего образования, утверждённый приказом Министерства просвещения Российской Федерации от 2 сентября 2020г. №458</a:t>
            </a:r>
            <a:r>
              <a:rPr lang="ru-RU"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solidFill>
                <a:srgbClr val="0070C0"/>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792715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18720" cy="1040160"/>
          </a:xfrm>
        </p:spPr>
        <p:txBody>
          <a:bodyPr>
            <a:normAutofit fontScale="90000"/>
          </a:bodyPr>
          <a:lstStyle/>
          <a:p>
            <a:r>
              <a:rPr lang="ru-RU" b="1" dirty="0">
                <a:solidFill>
                  <a:srgbClr val="FF0000"/>
                </a:solidFill>
              </a:rPr>
              <a:t>На обучение по каким программам принимаются дети в первый класс?</a:t>
            </a:r>
          </a:p>
        </p:txBody>
      </p:sp>
      <p:sp>
        <p:nvSpPr>
          <p:cNvPr id="3" name="Объект 2"/>
          <p:cNvSpPr>
            <a:spLocks noGrp="1"/>
          </p:cNvSpPr>
          <p:nvPr>
            <p:ph sz="quarter" idx="1"/>
          </p:nvPr>
        </p:nvSpPr>
        <p:spPr>
          <a:xfrm>
            <a:off x="251520" y="1268760"/>
            <a:ext cx="8554152" cy="4830288"/>
          </a:xfrm>
        </p:spPr>
        <p:txBody>
          <a:bodyPr>
            <a:noAutofit/>
          </a:bodyPr>
          <a:lstStyle/>
          <a:p>
            <a:pPr algn="just"/>
            <a:r>
              <a:rPr lang="ru-RU" sz="1800" b="1" i="1" dirty="0">
                <a:solidFill>
                  <a:srgbClr val="0070C0"/>
                </a:solidFill>
              </a:rPr>
              <a:t>Основная общеобразовательная программа начального общего образования (ООП НОО</a:t>
            </a:r>
            <a:r>
              <a:rPr lang="ru-RU" sz="1800" dirty="0">
                <a:solidFill>
                  <a:srgbClr val="0070C0"/>
                </a:solidFill>
              </a:rPr>
              <a:t>)</a:t>
            </a:r>
            <a:r>
              <a:rPr lang="ru-RU" sz="1800" dirty="0"/>
              <a:t> </a:t>
            </a:r>
            <a:r>
              <a:rPr lang="ru-RU" sz="1800" dirty="0" smtClean="0"/>
              <a:t>– </a:t>
            </a:r>
          </a:p>
          <a:p>
            <a:pPr algn="just">
              <a:buFont typeface="Wingdings" panose="05000000000000000000" pitchFamily="2" charset="2"/>
              <a:buChar char="v"/>
            </a:pPr>
            <a:r>
              <a:rPr lang="ru-RU" sz="1800" dirty="0" smtClean="0"/>
              <a:t>федеральный </a:t>
            </a:r>
            <a:r>
              <a:rPr lang="ru-RU" sz="1800" dirty="0"/>
              <a:t>государственный образовательный стандарт начального общего образования (утв. 31.05.2021 г.№286) </a:t>
            </a:r>
            <a:endParaRPr lang="ru-RU" sz="1800" dirty="0" smtClean="0"/>
          </a:p>
          <a:p>
            <a:pPr algn="just"/>
            <a:r>
              <a:rPr lang="ru-RU" sz="1800" dirty="0" smtClean="0"/>
              <a:t>- </a:t>
            </a:r>
            <a:r>
              <a:rPr lang="ru-RU" sz="1800" dirty="0"/>
              <a:t>федеральная образовательная программа начального общего образования (утв.16.11.2022 г. №992) </a:t>
            </a:r>
            <a:endParaRPr lang="ru-RU" sz="1800" dirty="0" smtClean="0"/>
          </a:p>
          <a:p>
            <a:pPr algn="just"/>
            <a:r>
              <a:rPr lang="ru-RU" sz="1800" dirty="0" smtClean="0"/>
              <a:t>- </a:t>
            </a:r>
            <a:r>
              <a:rPr lang="ru-RU" sz="1800" dirty="0"/>
              <a:t>срок освоения не более 4-х лет </a:t>
            </a:r>
            <a:endParaRPr lang="ru-RU" sz="1800" dirty="0" smtClean="0"/>
          </a:p>
          <a:p>
            <a:pPr algn="ctr"/>
            <a:r>
              <a:rPr lang="ru-RU" sz="1800" b="1" dirty="0" smtClean="0">
                <a:solidFill>
                  <a:srgbClr val="7030A0"/>
                </a:solidFill>
              </a:rPr>
              <a:t>Адаптированные </a:t>
            </a:r>
            <a:r>
              <a:rPr lang="ru-RU" sz="1800" b="1" dirty="0">
                <a:solidFill>
                  <a:srgbClr val="7030A0"/>
                </a:solidFill>
              </a:rPr>
              <a:t>основные общеобразовательные программы начального общего образования для обучающихся с ограниченными возможностями здоровья (АООП НОО)</a:t>
            </a:r>
            <a:r>
              <a:rPr lang="ru-RU" sz="1800" b="1" dirty="0">
                <a:solidFill>
                  <a:srgbClr val="FF0000"/>
                </a:solidFill>
              </a:rPr>
              <a:t> </a:t>
            </a:r>
            <a:endParaRPr lang="ru-RU" sz="1800" b="1" dirty="0" smtClean="0">
              <a:solidFill>
                <a:srgbClr val="FF0000"/>
              </a:solidFill>
            </a:endParaRPr>
          </a:p>
          <a:p>
            <a:pPr algn="ctr"/>
            <a:r>
              <a:rPr lang="ru-RU" sz="1800" dirty="0" smtClean="0"/>
              <a:t>-</a:t>
            </a:r>
            <a:r>
              <a:rPr lang="ru-RU" sz="1800" dirty="0"/>
              <a:t>федеральный государственный образовательный стандарт начального общего образования для детей с ограниченными возможностями здоровья (утв. 19.12.2014 г.№1598) </a:t>
            </a:r>
            <a:endParaRPr lang="ru-RU" sz="1800" dirty="0" smtClean="0"/>
          </a:p>
          <a:p>
            <a:pPr algn="ctr"/>
            <a:r>
              <a:rPr lang="ru-RU" sz="1800" dirty="0" smtClean="0"/>
              <a:t>- </a:t>
            </a:r>
            <a:r>
              <a:rPr lang="ru-RU" sz="1800" dirty="0"/>
              <a:t>срок освоения 4-5 лет (в зависимости от варианта) </a:t>
            </a:r>
            <a:endParaRPr lang="ru-RU" sz="1800" dirty="0" smtClean="0"/>
          </a:p>
          <a:p>
            <a:pPr algn="ctr"/>
            <a:r>
              <a:rPr lang="ru-RU" sz="1800" dirty="0" smtClean="0"/>
              <a:t>- </a:t>
            </a:r>
            <a:r>
              <a:rPr lang="ru-RU" sz="1800" dirty="0"/>
              <a:t>зачисление на АООП НОО обучающихся с ОВЗ с согласия родителей и на основании заключения ПМПК </a:t>
            </a:r>
          </a:p>
        </p:txBody>
      </p:sp>
    </p:spTree>
    <p:extLst>
      <p:ext uri="{BB962C8B-B14F-4D97-AF65-F5344CB8AC3E}">
        <p14:creationId xmlns:p14="http://schemas.microsoft.com/office/powerpoint/2010/main" val="3641746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112168"/>
          </a:xfrm>
        </p:spPr>
        <p:txBody>
          <a:bodyPr>
            <a:normAutofit/>
          </a:bodyPr>
          <a:lstStyle/>
          <a:p>
            <a:r>
              <a:rPr lang="ru-RU" b="1" dirty="0">
                <a:solidFill>
                  <a:srgbClr val="FF0000"/>
                </a:solidFill>
              </a:rPr>
              <a:t>С какого возраста принимаются дети в первый класс?</a:t>
            </a:r>
          </a:p>
        </p:txBody>
      </p:sp>
      <p:sp>
        <p:nvSpPr>
          <p:cNvPr id="3" name="Объект 2"/>
          <p:cNvSpPr>
            <a:spLocks noGrp="1"/>
          </p:cNvSpPr>
          <p:nvPr>
            <p:ph sz="quarter" idx="1"/>
          </p:nvPr>
        </p:nvSpPr>
        <p:spPr/>
        <p:txBody>
          <a:bodyPr>
            <a:normAutofit fontScale="92500" lnSpcReduction="10000"/>
          </a:bodyPr>
          <a:lstStyle/>
          <a:p>
            <a:pPr algn="ctr"/>
            <a:r>
              <a:rPr lang="ru-RU" sz="5400" dirty="0"/>
              <a:t>на 1 сентября </a:t>
            </a:r>
            <a:r>
              <a:rPr lang="ru-RU" sz="5400" dirty="0" smtClean="0"/>
              <a:t>2024 </a:t>
            </a:r>
            <a:r>
              <a:rPr lang="ru-RU" sz="5400" dirty="0"/>
              <a:t>года 6 лет 6 месяцев, но не позже 8 </a:t>
            </a:r>
            <a:r>
              <a:rPr lang="ru-RU" sz="5400" dirty="0" smtClean="0"/>
              <a:t>лет</a:t>
            </a:r>
          </a:p>
          <a:p>
            <a:pPr marL="342900" lvl="0" indent="-342900" algn="just" fontAlgn="base">
              <a:spcBef>
                <a:spcPct val="0"/>
              </a:spcBef>
              <a:spcAft>
                <a:spcPct val="0"/>
              </a:spcAft>
              <a:buClrTx/>
              <a:buSzTx/>
              <a:buFont typeface="Wingdings" panose="05000000000000000000" pitchFamily="2" charset="2"/>
              <a:buChar char="q"/>
              <a:defRPr/>
            </a:pPr>
            <a:r>
              <a:rPr lang="ru-RU" sz="1900" dirty="0">
                <a:solidFill>
                  <a:prstClr val="black"/>
                </a:solidFill>
                <a:latin typeface="Times New Roman" panose="02020603050405020304" pitchFamily="18" charset="0"/>
                <a:cs typeface="Times New Roman" panose="02020603050405020304" pitchFamily="18" charset="0"/>
              </a:rPr>
              <a:t>Статья 67. Организация приема на обучение по основным общеобразовательным программам.</a:t>
            </a:r>
          </a:p>
          <a:p>
            <a:pPr marL="0" lvl="0" indent="0" algn="just" fontAlgn="base">
              <a:spcBef>
                <a:spcPct val="0"/>
              </a:spcBef>
              <a:spcAft>
                <a:spcPct val="0"/>
              </a:spcAft>
              <a:buClrTx/>
              <a:buSzTx/>
              <a:buNone/>
              <a:defRPr/>
            </a:pPr>
            <a:r>
              <a:rPr lang="ru-RU" sz="1900" dirty="0">
                <a:solidFill>
                  <a:prstClr val="black"/>
                </a:solidFill>
                <a:latin typeface="Times New Roman" panose="02020603050405020304" pitchFamily="18" charset="0"/>
                <a:cs typeface="Times New Roman" panose="02020603050405020304" pitchFamily="18" charset="0"/>
              </a:rPr>
              <a:t>1. …Получение начального общего образования в образовательных организациях начинается </a:t>
            </a:r>
            <a:r>
              <a:rPr lang="ru-RU" sz="1900" b="1" dirty="0">
                <a:solidFill>
                  <a:srgbClr val="FF0000"/>
                </a:solidFill>
                <a:latin typeface="Times New Roman" panose="02020603050405020304" pitchFamily="18" charset="0"/>
                <a:cs typeface="Times New Roman" panose="02020603050405020304" pitchFamily="18" charset="0"/>
              </a:rPr>
              <a:t>по достижении детьми возраста шести лет и шести месяцев</a:t>
            </a:r>
            <a:r>
              <a:rPr lang="ru-RU" sz="1900" dirty="0">
                <a:solidFill>
                  <a:prstClr val="black"/>
                </a:solidFill>
                <a:latin typeface="Times New Roman" panose="02020603050405020304" pitchFamily="18" charset="0"/>
                <a:cs typeface="Times New Roman" panose="02020603050405020304" pitchFamily="18" charset="0"/>
              </a:rPr>
              <a:t> при отсутствии противопоказаний по состоянию здоровья, </a:t>
            </a:r>
            <a:r>
              <a:rPr lang="ru-RU" sz="1900" b="1" dirty="0">
                <a:solidFill>
                  <a:srgbClr val="FF0000"/>
                </a:solidFill>
                <a:latin typeface="Times New Roman" panose="02020603050405020304" pitchFamily="18" charset="0"/>
                <a:cs typeface="Times New Roman" panose="02020603050405020304" pitchFamily="18" charset="0"/>
              </a:rPr>
              <a:t>но не позже достижения ими возраста восьми лет</a:t>
            </a:r>
            <a:r>
              <a:rPr lang="ru-RU" sz="1900" dirty="0">
                <a:solidFill>
                  <a:prstClr val="black"/>
                </a:solidFill>
                <a:latin typeface="Times New Roman" panose="02020603050405020304" pitchFamily="18" charset="0"/>
                <a:cs typeface="Times New Roman" panose="02020603050405020304" pitchFamily="18" charset="0"/>
              </a:rPr>
              <a:t>. </a:t>
            </a:r>
            <a:r>
              <a:rPr lang="ru-RU" sz="1900" b="1" u="sng" dirty="0">
                <a:solidFill>
                  <a:srgbClr val="FF0000"/>
                </a:solidFill>
                <a:latin typeface="Times New Roman" panose="02020603050405020304" pitchFamily="18" charset="0"/>
                <a:cs typeface="Times New Roman" panose="02020603050405020304" pitchFamily="18" charset="0"/>
              </a:rPr>
              <a:t>По заявлению </a:t>
            </a:r>
            <a:r>
              <a:rPr lang="ru-RU" sz="1900" dirty="0">
                <a:solidFill>
                  <a:prstClr val="black"/>
                </a:solidFill>
                <a:latin typeface="Times New Roman" panose="02020603050405020304" pitchFamily="18" charset="0"/>
                <a:cs typeface="Times New Roman" panose="02020603050405020304" pitchFamily="18" charset="0"/>
              </a:rPr>
              <a:t>родителей (законных представителей) детей </a:t>
            </a:r>
            <a:r>
              <a:rPr lang="ru-RU" sz="1900" b="1" u="sng" dirty="0">
                <a:solidFill>
                  <a:srgbClr val="FF0000"/>
                </a:solidFill>
                <a:latin typeface="Times New Roman" panose="02020603050405020304" pitchFamily="18" charset="0"/>
                <a:cs typeface="Times New Roman" panose="02020603050405020304" pitchFamily="18" charset="0"/>
              </a:rPr>
              <a:t>учредитель</a:t>
            </a:r>
            <a:r>
              <a:rPr lang="ru-RU" sz="1900" dirty="0">
                <a:solidFill>
                  <a:prstClr val="black"/>
                </a:solidFill>
                <a:latin typeface="Times New Roman" panose="02020603050405020304" pitchFamily="18" charset="0"/>
                <a:cs typeface="Times New Roman" panose="02020603050405020304" pitchFamily="18" charset="0"/>
              </a:rPr>
              <a:t> образовательной организации </a:t>
            </a:r>
            <a:r>
              <a:rPr lang="ru-RU" sz="1900" b="1" u="sng" dirty="0">
                <a:solidFill>
                  <a:srgbClr val="FF0000"/>
                </a:solidFill>
                <a:latin typeface="Times New Roman" panose="02020603050405020304" pitchFamily="18" charset="0"/>
                <a:cs typeface="Times New Roman" panose="02020603050405020304" pitchFamily="18" charset="0"/>
              </a:rPr>
              <a:t>вправе разрешить прием </a:t>
            </a:r>
            <a:r>
              <a:rPr lang="ru-RU" sz="1900" dirty="0">
                <a:solidFill>
                  <a:prstClr val="black"/>
                </a:solidFill>
                <a:latin typeface="Times New Roman" panose="02020603050405020304" pitchFamily="18" charset="0"/>
                <a:cs typeface="Times New Roman" panose="02020603050405020304" pitchFamily="18" charset="0"/>
              </a:rPr>
              <a:t>детей в образовательную организацию на обучение по образовательным программам начального общего образования </a:t>
            </a:r>
            <a:r>
              <a:rPr lang="ru-RU" sz="1900" b="1" u="sng" dirty="0">
                <a:solidFill>
                  <a:srgbClr val="FF0000"/>
                </a:solidFill>
                <a:latin typeface="Times New Roman" panose="02020603050405020304" pitchFamily="18" charset="0"/>
                <a:cs typeface="Times New Roman" panose="02020603050405020304" pitchFamily="18" charset="0"/>
              </a:rPr>
              <a:t>в более раннем или более позднем возрасте.</a:t>
            </a:r>
          </a:p>
          <a:p>
            <a:pPr algn="ctr"/>
            <a:endParaRPr lang="ru-RU" sz="5400" dirty="0">
              <a:solidFill>
                <a:srgbClr val="002060"/>
              </a:solidFill>
            </a:endParaRPr>
          </a:p>
        </p:txBody>
      </p:sp>
    </p:spTree>
    <p:extLst>
      <p:ext uri="{BB962C8B-B14F-4D97-AF65-F5344CB8AC3E}">
        <p14:creationId xmlns:p14="http://schemas.microsoft.com/office/powerpoint/2010/main" val="3450660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23528" y="1628800"/>
            <a:ext cx="8503920" cy="5693311"/>
          </a:xfrm>
        </p:spPr>
        <p:txBody>
          <a:bodyPr>
            <a:normAutofit/>
          </a:bodyPr>
          <a:lstStyle/>
          <a:p>
            <a:pPr algn="just"/>
            <a:r>
              <a:rPr lang="ru-RU" sz="4000" dirty="0" smtClean="0">
                <a:solidFill>
                  <a:srgbClr val="002060"/>
                </a:solidFill>
              </a:rPr>
              <a:t>Дети иного возраста, претендующие на зачисление в первый класс, могут быть приняты на основании приказа  Управления    образования Администрации </a:t>
            </a:r>
          </a:p>
          <a:p>
            <a:pPr algn="just"/>
            <a:r>
              <a:rPr lang="ru-RU" sz="4000" dirty="0" smtClean="0">
                <a:solidFill>
                  <a:srgbClr val="002060"/>
                </a:solidFill>
              </a:rPr>
              <a:t>города Иванова</a:t>
            </a:r>
            <a:endParaRPr lang="ru-RU" sz="4000" dirty="0">
              <a:solidFill>
                <a:srgbClr val="002060"/>
              </a:solidFill>
            </a:endParaRPr>
          </a:p>
        </p:txBody>
      </p:sp>
      <p:sp>
        <p:nvSpPr>
          <p:cNvPr id="2" name="Прямоугольник 1"/>
          <p:cNvSpPr/>
          <p:nvPr/>
        </p:nvSpPr>
        <p:spPr>
          <a:xfrm>
            <a:off x="3419872" y="332656"/>
            <a:ext cx="2702984" cy="600164"/>
          </a:xfrm>
          <a:prstGeom prst="rect">
            <a:avLst/>
          </a:prstGeom>
        </p:spPr>
        <p:txBody>
          <a:bodyPr wrap="none">
            <a:spAutoFit/>
          </a:bodyPr>
          <a:lstStyle/>
          <a:p>
            <a:r>
              <a:rPr lang="ru-RU" sz="3300" b="1" dirty="0">
                <a:solidFill>
                  <a:srgbClr val="C00000"/>
                </a:solidFill>
                <a:ea typeface="+mj-ea"/>
                <a:cs typeface="+mj-cs"/>
              </a:rPr>
              <a:t>Внимание!</a:t>
            </a:r>
            <a:endParaRPr lang="ru-RU" dirty="0"/>
          </a:p>
        </p:txBody>
      </p:sp>
    </p:spTree>
    <p:extLst>
      <p:ext uri="{BB962C8B-B14F-4D97-AF65-F5344CB8AC3E}">
        <p14:creationId xmlns:p14="http://schemas.microsoft.com/office/powerpoint/2010/main" val="134814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040160"/>
          </a:xfrm>
        </p:spPr>
        <p:txBody>
          <a:bodyPr>
            <a:normAutofit fontScale="90000"/>
          </a:bodyPr>
          <a:lstStyle/>
          <a:p>
            <a:r>
              <a:rPr lang="ru-RU" b="1" dirty="0">
                <a:solidFill>
                  <a:srgbClr val="FF0000"/>
                </a:solidFill>
              </a:rPr>
              <a:t>Какие сроки приёма документов в первый класс?</a:t>
            </a:r>
          </a:p>
        </p:txBody>
      </p:sp>
      <p:sp>
        <p:nvSpPr>
          <p:cNvPr id="3" name="Объект 2"/>
          <p:cNvSpPr>
            <a:spLocks noGrp="1"/>
          </p:cNvSpPr>
          <p:nvPr>
            <p:ph sz="quarter" idx="1"/>
          </p:nvPr>
        </p:nvSpPr>
        <p:spPr/>
        <p:txBody>
          <a:bodyPr/>
          <a:lstStyle/>
          <a:p>
            <a:r>
              <a:rPr lang="ru-RU" dirty="0" smtClean="0"/>
              <a:t> С 1 апреля 2024 </a:t>
            </a:r>
            <a:r>
              <a:rPr lang="ru-RU" dirty="0"/>
              <a:t>г. по 30 июня </a:t>
            </a:r>
            <a:r>
              <a:rPr lang="ru-RU" dirty="0" smtClean="0"/>
              <a:t>2024 </a:t>
            </a:r>
            <a:r>
              <a:rPr lang="ru-RU" dirty="0"/>
              <a:t>г. для детей, проживающих на закрепленной территории, а также для детей, имеющих </a:t>
            </a:r>
            <a:r>
              <a:rPr lang="ru-RU" dirty="0" smtClean="0"/>
              <a:t>право внеочередного, </a:t>
            </a:r>
            <a:r>
              <a:rPr lang="ru-RU" dirty="0"/>
              <a:t>первоочередного и преимущественного приёма в образовательные организации; </a:t>
            </a:r>
            <a:endParaRPr lang="ru-RU" dirty="0" smtClean="0"/>
          </a:p>
          <a:p>
            <a:r>
              <a:rPr lang="ru-RU" dirty="0" smtClean="0"/>
              <a:t>• </a:t>
            </a:r>
            <a:r>
              <a:rPr lang="ru-RU" dirty="0"/>
              <a:t>с 6 июля </a:t>
            </a:r>
            <a:r>
              <a:rPr lang="ru-RU" dirty="0" smtClean="0"/>
              <a:t>2024 </a:t>
            </a:r>
            <a:r>
              <a:rPr lang="ru-RU" dirty="0"/>
              <a:t>г. для детей, не проживающих на закрепленной территории на свободные места* , но не позднее 5 сентября </a:t>
            </a:r>
            <a:r>
              <a:rPr lang="ru-RU" dirty="0" smtClean="0"/>
              <a:t>2024 </a:t>
            </a:r>
            <a:r>
              <a:rPr lang="ru-RU" dirty="0"/>
              <a:t>г.</a:t>
            </a:r>
          </a:p>
        </p:txBody>
      </p:sp>
    </p:spTree>
    <p:extLst>
      <p:ext uri="{BB962C8B-B14F-4D97-AF65-F5344CB8AC3E}">
        <p14:creationId xmlns:p14="http://schemas.microsoft.com/office/powerpoint/2010/main" val="420197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534400" cy="1412776"/>
          </a:xfrm>
        </p:spPr>
        <p:txBody>
          <a:bodyPr>
            <a:normAutofit fontScale="90000"/>
          </a:bodyPr>
          <a:lstStyle/>
          <a:p>
            <a:pPr lvl="0">
              <a:spcBef>
                <a:spcPts val="0"/>
              </a:spcBef>
            </a:pPr>
            <a:r>
              <a:rPr lang="ru-RU" sz="6000" b="1" dirty="0" smtClean="0">
                <a:solidFill>
                  <a:srgbClr val="FF0000"/>
                </a:solidFill>
                <a:latin typeface="Calibri"/>
                <a:ea typeface="+mn-ea"/>
                <a:cs typeface="+mn-cs"/>
              </a:rPr>
              <a:t/>
            </a:r>
            <a:br>
              <a:rPr lang="ru-RU" sz="6000" b="1" dirty="0" smtClean="0">
                <a:solidFill>
                  <a:srgbClr val="FF0000"/>
                </a:solidFill>
                <a:latin typeface="Calibri"/>
                <a:ea typeface="+mn-ea"/>
                <a:cs typeface="+mn-cs"/>
              </a:rPr>
            </a:br>
            <a:r>
              <a:rPr lang="ru-RU" sz="6000" b="1" dirty="0">
                <a:solidFill>
                  <a:srgbClr val="FF0000"/>
                </a:solidFill>
                <a:latin typeface="Calibri"/>
                <a:ea typeface="+mn-ea"/>
                <a:cs typeface="+mn-cs"/>
              </a:rPr>
              <a:t/>
            </a:r>
            <a:br>
              <a:rPr lang="ru-RU" sz="6000" b="1" dirty="0">
                <a:solidFill>
                  <a:srgbClr val="FF0000"/>
                </a:solidFill>
                <a:latin typeface="Calibri"/>
                <a:ea typeface="+mn-ea"/>
                <a:cs typeface="+mn-cs"/>
              </a:rPr>
            </a:br>
            <a:r>
              <a:rPr lang="ru-RU" sz="6000" b="1" dirty="0" err="1" smtClean="0">
                <a:solidFill>
                  <a:srgbClr val="FF0000"/>
                </a:solidFill>
                <a:latin typeface="Calibri"/>
                <a:ea typeface="+mn-ea"/>
                <a:cs typeface="+mn-cs"/>
              </a:rPr>
              <a:t>Микроучасток</a:t>
            </a:r>
            <a:r>
              <a:rPr lang="ru-RU" sz="6000" b="1" dirty="0" smtClean="0">
                <a:solidFill>
                  <a:srgbClr val="FF0000"/>
                </a:solidFill>
                <a:latin typeface="Calibri"/>
                <a:ea typeface="+mn-ea"/>
                <a:cs typeface="+mn-cs"/>
              </a:rPr>
              <a:t> </a:t>
            </a:r>
            <a:r>
              <a:rPr lang="ru-RU" sz="6000" b="1" dirty="0">
                <a:solidFill>
                  <a:srgbClr val="FF0000"/>
                </a:solidFill>
                <a:latin typeface="Calibri"/>
                <a:ea typeface="+mn-ea"/>
                <a:cs typeface="+mn-cs"/>
              </a:rPr>
              <a:t>школы</a:t>
            </a:r>
            <a:r>
              <a:rPr lang="ru-RU" sz="1800" b="1" dirty="0">
                <a:solidFill>
                  <a:prstClr val="black"/>
                </a:solidFill>
                <a:ea typeface="+mn-ea"/>
                <a:cs typeface="+mn-cs"/>
              </a:rPr>
              <a:t/>
            </a:r>
            <a:br>
              <a:rPr lang="ru-RU" sz="1800" b="1" dirty="0">
                <a:solidFill>
                  <a:prstClr val="black"/>
                </a:solidFill>
                <a:ea typeface="+mn-ea"/>
                <a:cs typeface="+mn-cs"/>
              </a:rPr>
            </a:br>
            <a:endParaRPr lang="ru-RU" dirty="0"/>
          </a:p>
        </p:txBody>
      </p:sp>
      <p:sp>
        <p:nvSpPr>
          <p:cNvPr id="3" name="Объект 2"/>
          <p:cNvSpPr>
            <a:spLocks noGrp="1"/>
          </p:cNvSpPr>
          <p:nvPr>
            <p:ph sz="quarter" idx="1"/>
          </p:nvPr>
        </p:nvSpPr>
        <p:spPr/>
        <p:txBody>
          <a:bodyPr>
            <a:normAutofit fontScale="40000" lnSpcReduction="20000"/>
          </a:bodyPr>
          <a:lstStyle/>
          <a:p>
            <a:pPr marL="0" indent="0" algn="ctr" eaLnBrk="0" fontAlgn="base" hangingPunct="0">
              <a:spcAft>
                <a:spcPct val="0"/>
              </a:spcAft>
              <a:buClrTx/>
              <a:buSzTx/>
              <a:buNone/>
            </a:pPr>
            <a:endParaRPr lang="ru-RU" sz="4800" dirty="0">
              <a:latin typeface="Calibri"/>
              <a:ea typeface="Times New Roman"/>
              <a:cs typeface="Calibri"/>
            </a:endParaRPr>
          </a:p>
          <a:p>
            <a:r>
              <a:rPr lang="ru-RU" sz="4800" dirty="0"/>
              <a:t>Проспект Строителей, дом 29.</a:t>
            </a:r>
          </a:p>
          <a:p>
            <a:r>
              <a:rPr lang="ru-RU" sz="4800" dirty="0"/>
              <a:t>Микрорайон 30, дома 2, 3, 4, 5, 6, 7, 8, 9, 10, 11, 12, 13, 14, 15, 16, 18, 19, 19А, 20, 21, 22, 23, 24, 26, 27, 31, 33, 51, 52, 53, 54, 55.</a:t>
            </a:r>
          </a:p>
          <a:p>
            <a:r>
              <a:rPr lang="ru-RU" sz="4800" dirty="0"/>
              <a:t>Улицы:</a:t>
            </a:r>
          </a:p>
          <a:p>
            <a:r>
              <a:rPr lang="ru-RU" sz="4800" dirty="0"/>
              <a:t>Демьяна Бедного, дом 126, дома с 1, 1А по 74;</a:t>
            </a:r>
          </a:p>
          <a:p>
            <a:r>
              <a:rPr lang="ru-RU" sz="4800" dirty="0"/>
              <a:t>Генерала Хлебникова, дома 34, 36, 38, 40, 42, 44, 46, 48;</a:t>
            </a:r>
          </a:p>
          <a:p>
            <a:r>
              <a:rPr lang="ru-RU" sz="4800" dirty="0"/>
              <a:t>1-я Чапаева, полностью;</a:t>
            </a:r>
          </a:p>
          <a:p>
            <a:r>
              <a:rPr lang="ru-RU" sz="4800" dirty="0"/>
              <a:t>2-я Чапаева, дома с 1/28 по 45/9, нечетные; с 4 по 46, четные, кроме дома 40а;</a:t>
            </a:r>
          </a:p>
          <a:p>
            <a:r>
              <a:rPr lang="ru-RU" sz="4800" dirty="0"/>
              <a:t>3-я Чапаева, дома с 1А по 45, нечетные; с 2 по 66/3, четные;</a:t>
            </a:r>
          </a:p>
          <a:p>
            <a:r>
              <a:rPr lang="ru-RU" sz="4800" dirty="0"/>
              <a:t>6-я Южная, дома с 21 по 56/52, четные; с 21 по 47/46, нечетные;</a:t>
            </a:r>
          </a:p>
          <a:p>
            <a:r>
              <a:rPr lang="ru-RU" sz="4800" dirty="0"/>
              <a:t>7-я Южная, полностью</a:t>
            </a:r>
            <a:endParaRPr lang="ru-RU" altLang="ru-RU" sz="4800" dirty="0">
              <a:solidFill>
                <a:prstClr val="black"/>
              </a:solidFill>
            </a:endParaRPr>
          </a:p>
          <a:p>
            <a:pPr algn="ctr"/>
            <a:endParaRPr lang="ru-RU" dirty="0"/>
          </a:p>
        </p:txBody>
      </p:sp>
    </p:spTree>
    <p:extLst>
      <p:ext uri="{BB962C8B-B14F-4D97-AF65-F5344CB8AC3E}">
        <p14:creationId xmlns:p14="http://schemas.microsoft.com/office/powerpoint/2010/main" val="1230288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1502</TotalTime>
  <Words>1534</Words>
  <Application>Microsoft Office PowerPoint</Application>
  <PresentationFormat>Экран (4:3)</PresentationFormat>
  <Paragraphs>159</Paragraphs>
  <Slides>35</Slides>
  <Notes>6</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35</vt:i4>
      </vt:variant>
    </vt:vector>
  </HeadingPairs>
  <TitlesOfParts>
    <vt:vector size="46" baseType="lpstr">
      <vt:lpstr>MyriadPro-Regular</vt:lpstr>
      <vt:lpstr>Roboto Condensed</vt:lpstr>
      <vt:lpstr>Arial</vt:lpstr>
      <vt:lpstr>Calibri</vt:lpstr>
      <vt:lpstr>Comic Sans MS</vt:lpstr>
      <vt:lpstr>Georgia</vt:lpstr>
      <vt:lpstr>Symbol</vt:lpstr>
      <vt:lpstr>Times New Roman</vt:lpstr>
      <vt:lpstr>Wingdings</vt:lpstr>
      <vt:lpstr>Wingdings 2</vt:lpstr>
      <vt:lpstr>Официальная</vt:lpstr>
      <vt:lpstr>Презентация PowerPoint</vt:lpstr>
      <vt:lpstr>Приём в 1 класс</vt:lpstr>
      <vt:lpstr>УМК «Школа России» (ФГОС) </vt:lpstr>
      <vt:lpstr>ОСНОВАНИЕ</vt:lpstr>
      <vt:lpstr>На обучение по каким программам принимаются дети в первый класс?</vt:lpstr>
      <vt:lpstr>С какого возраста принимаются дети в первый класс?</vt:lpstr>
      <vt:lpstr>Презентация PowerPoint</vt:lpstr>
      <vt:lpstr>Какие сроки приёма документов в первый класс?</vt:lpstr>
      <vt:lpstr>  Микроучасток школы </vt:lpstr>
      <vt:lpstr>Какие льготные категории учитываются при приёме в школу?</vt:lpstr>
      <vt:lpstr>Какие льготные категории учитываются при приёме в школу?</vt:lpstr>
      <vt:lpstr>В каком случае могут отказать в приёме документов?</vt:lpstr>
      <vt:lpstr>Кто подаёт документы в первый класс?</vt:lpstr>
      <vt:lpstr>Как подать документы в школу?</vt:lpstr>
      <vt:lpstr>ПРИЕМ В 1 КЛАСС</vt:lpstr>
      <vt:lpstr>Презентация PowerPoint</vt:lpstr>
      <vt:lpstr>1 волна </vt:lpstr>
      <vt:lpstr>1 волна</vt:lpstr>
      <vt:lpstr>ШАГИ РОДИТЕЛЕЙ</vt:lpstr>
      <vt:lpstr>График  приема документов</vt:lpstr>
      <vt:lpstr>График приёма документов</vt:lpstr>
      <vt:lpstr>ВНИМАНИЕ!!!</vt:lpstr>
      <vt:lpstr>Документы</vt:lpstr>
      <vt:lpstr>Справки</vt:lpstr>
      <vt:lpstr>ДОКУМЕНТЫ</vt:lpstr>
      <vt:lpstr>Презентация PowerPoint</vt:lpstr>
      <vt:lpstr>Прием в 1 класс </vt:lpstr>
      <vt:lpstr>ШАГИ РОДИТЕЛЕЙ</vt:lpstr>
      <vt:lpstr>Принятие решений по всем зарегистрированным заявлениям</vt:lpstr>
      <vt:lpstr>2 волна </vt:lpstr>
      <vt:lpstr>2 волна </vt:lpstr>
      <vt:lpstr>   Документы</vt:lpstr>
      <vt:lpstr>ВНИМАНИЕ!!!</vt:lpstr>
      <vt:lpstr>Приём в 1 класс</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Учитель</dc:creator>
  <cp:lastModifiedBy>admin</cp:lastModifiedBy>
  <cp:revision>132</cp:revision>
  <cp:lastPrinted>2014-12-27T04:22:42Z</cp:lastPrinted>
  <dcterms:created xsi:type="dcterms:W3CDTF">2014-12-25T09:47:14Z</dcterms:created>
  <dcterms:modified xsi:type="dcterms:W3CDTF">2024-03-16T05:50:46Z</dcterms:modified>
</cp:coreProperties>
</file>